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378" r:id="rId4"/>
    <p:sldId id="376" r:id="rId5"/>
    <p:sldId id="377" r:id="rId6"/>
    <p:sldId id="392" r:id="rId7"/>
    <p:sldId id="393" r:id="rId8"/>
    <p:sldId id="394" r:id="rId9"/>
    <p:sldId id="395" r:id="rId10"/>
    <p:sldId id="396" r:id="rId11"/>
    <p:sldId id="379" r:id="rId12"/>
    <p:sldId id="380" r:id="rId13"/>
    <p:sldId id="384" r:id="rId14"/>
    <p:sldId id="385" r:id="rId15"/>
    <p:sldId id="386" r:id="rId16"/>
    <p:sldId id="390" r:id="rId17"/>
    <p:sldId id="391" r:id="rId18"/>
    <p:sldId id="389" r:id="rId19"/>
    <p:sldId id="381" r:id="rId20"/>
    <p:sldId id="382" r:id="rId21"/>
    <p:sldId id="383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3E6C9-E6EC-4436-9254-EFFFBAB49448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B89311-B95E-4C8C-8CFE-DB44EE2A7B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B89311-B95E-4C8C-8CFE-DB44EE2A7BD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498F-1A9E-489A-9116-82E50CA95E02}" type="datetime3">
              <a:rPr lang="en-US" smtClean="0"/>
              <a:pPr/>
              <a:t>13 May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2FC7E-485B-4ABE-B7D4-E6CEB3FC9A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62D5C-E741-40DB-82FB-78385135D0E8}" type="datetime3">
              <a:rPr lang="en-US" smtClean="0"/>
              <a:pPr/>
              <a:t>13 May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2FC7E-485B-4ABE-B7D4-E6CEB3FC9A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7CBB2-269E-4606-B13C-39CB780124CA}" type="datetime3">
              <a:rPr lang="en-US" smtClean="0"/>
              <a:pPr/>
              <a:t>13 May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2FC7E-485B-4ABE-B7D4-E6CEB3FC9A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D4F88-FEB8-4A82-8E4F-26E27A54350D}" type="datetime3">
              <a:rPr lang="en-US" smtClean="0"/>
              <a:pPr/>
              <a:t>13 May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2FC7E-485B-4ABE-B7D4-E6CEB3FC9A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BFC00-8F0F-4169-BF8D-B972DC09B8D9}" type="datetime3">
              <a:rPr lang="en-US" smtClean="0"/>
              <a:pPr/>
              <a:t>13 May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2FC7E-485B-4ABE-B7D4-E6CEB3FC9A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9ECBD-44CD-4671-AC39-9A39903D4900}" type="datetime3">
              <a:rPr lang="en-US" smtClean="0"/>
              <a:pPr/>
              <a:t>13 May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2FC7E-485B-4ABE-B7D4-E6CEB3FC9A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953AB-297E-4A24-8EF0-FBBD1E8AE163}" type="datetime3">
              <a:rPr lang="en-US" smtClean="0"/>
              <a:pPr/>
              <a:t>13 May 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2FC7E-485B-4ABE-B7D4-E6CEB3FC9A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41F88-E5FB-473D-8D6C-BD51AA2AD392}" type="datetime3">
              <a:rPr lang="en-US" smtClean="0"/>
              <a:pPr/>
              <a:t>13 May 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2FC7E-485B-4ABE-B7D4-E6CEB3FC9A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D77E5-F676-4DC6-9686-84E49F572793}" type="datetime3">
              <a:rPr lang="en-US" smtClean="0"/>
              <a:pPr/>
              <a:t>13 May 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2FC7E-485B-4ABE-B7D4-E6CEB3FC9A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416F-ED08-4C2A-BFAB-0E522386E149}" type="datetime3">
              <a:rPr lang="en-US" smtClean="0"/>
              <a:pPr/>
              <a:t>13 May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2FC7E-485B-4ABE-B7D4-E6CEB3FC9A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707C3-80B2-443E-B67D-4DD3A50C5766}" type="datetime3">
              <a:rPr lang="en-US" smtClean="0"/>
              <a:pPr/>
              <a:t>13 May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2FC7E-485B-4ABE-B7D4-E6CEB3FC9A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B2519-B0DD-42E6-A226-A5F338897398}" type="datetime3">
              <a:rPr lang="en-US" smtClean="0"/>
              <a:pPr/>
              <a:t>13 May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2FC7E-485B-4ABE-B7D4-E6CEB3FC9AC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052736"/>
            <a:ext cx="9144000" cy="3190324"/>
          </a:xfrm>
        </p:spPr>
        <p:txBody>
          <a:bodyPr>
            <a:normAutofit fontScale="90000"/>
          </a:bodyPr>
          <a:lstStyle/>
          <a:p>
            <a:r>
              <a:rPr lang="sr-Latn-RS" sz="1800" dirty="0"/>
              <a:t>Fizičke osnove elektroterapije i elektrodijagnostike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600" dirty="0"/>
              <a:t> </a:t>
            </a:r>
            <a:r>
              <a:rPr lang="sr-Latn-RS" sz="1600" dirty="0"/>
              <a:t>Modul D: Diplomirani fizičar – medicinska fizika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sr-Latn-RS" sz="1600" dirty="0"/>
              <a:t>pod rukovodstvom pr</a:t>
            </a:r>
            <a:r>
              <a:rPr lang="en-US" sz="1600" dirty="0"/>
              <a:t>o</a:t>
            </a:r>
            <a:r>
              <a:rPr lang="sr-Latn-RS" sz="1600" dirty="0" smtClean="0"/>
              <a:t>f</a:t>
            </a:r>
            <a:r>
              <a:rPr lang="en-US" sz="1600" dirty="0" smtClean="0"/>
              <a:t>.</a:t>
            </a:r>
            <a:r>
              <a:rPr lang="sr-Latn-RS" sz="1600" dirty="0" smtClean="0"/>
              <a:t> Nenada </a:t>
            </a:r>
            <a:r>
              <a:rPr lang="sr-Latn-RS" sz="1600" dirty="0"/>
              <a:t>Stevanovića</a:t>
            </a:r>
            <a:r>
              <a:rPr lang="ru-RU" sz="1600" dirty="0"/>
              <a:t> </a:t>
            </a:r>
            <a:r>
              <a:rPr lang="sr-Latn-RS" sz="1600" dirty="0"/>
              <a:t/>
            </a:r>
            <a:br>
              <a:rPr lang="sr-Latn-RS" sz="1600" dirty="0"/>
            </a:br>
            <a:r>
              <a:rPr lang="sr-Latn-RS" sz="1600" dirty="0" smtClean="0"/>
              <a:t/>
            </a:r>
            <a:br>
              <a:rPr lang="sr-Latn-RS" sz="1600" dirty="0" smtClean="0"/>
            </a:br>
            <a:r>
              <a:rPr lang="sr-Latn-RS" sz="1600" dirty="0" smtClean="0"/>
              <a:t/>
            </a:r>
            <a:br>
              <a:rPr lang="sr-Latn-RS" sz="1600" dirty="0" smtClean="0"/>
            </a:br>
            <a:r>
              <a:rPr lang="sr-Latn-RS" sz="1600" dirty="0" smtClean="0"/>
              <a:t/>
            </a:r>
            <a:br>
              <a:rPr lang="sr-Latn-RS" sz="1600" dirty="0" smtClean="0"/>
            </a:br>
            <a:r>
              <a:rPr lang="sr-Latn-R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3200" b="1" dirty="0" smtClean="0">
                <a:latin typeface="Times New Roman" pitchFamily="18" charset="0"/>
                <a:cs typeface="Times New Roman" pitchFamily="18" charset="0"/>
              </a:rPr>
              <a:t>Fiziologija </a:t>
            </a:r>
            <a:r>
              <a:rPr lang="sr-Latn-RS" sz="3200" b="1" dirty="0" smtClean="0">
                <a:latin typeface="Times New Roman" pitchFamily="18" charset="0"/>
                <a:cs typeface="Times New Roman" pitchFamily="18" charset="0"/>
              </a:rPr>
              <a:t>štitaste žlezde</a:t>
            </a:r>
            <a:r>
              <a:rPr lang="sr-Latn-RS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Hipertitireoza. Hipotireoza. </a:t>
            </a:r>
            <a:r>
              <a:rPr lang="sr-Latn-RS" sz="3200" b="1" dirty="0" smtClean="0">
                <a:latin typeface="Times New Roman" pitchFamily="18" charset="0"/>
                <a:cs typeface="Times New Roman" pitchFamily="18" charset="0"/>
              </a:rPr>
              <a:t>Štitasta žlezda i trudnoća.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Latn-RS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Latn-RS" sz="3200" b="1" dirty="0" smtClean="0">
                <a:latin typeface="Times New Roman" pitchFamily="18" charset="0"/>
                <a:cs typeface="Times New Roman" pitchFamily="18" charset="0"/>
              </a:rPr>
              <a:t>Klinička prezentacija pojedinih oboljenja štitaste žlezde </a:t>
            </a:r>
            <a:r>
              <a:rPr lang="sr-Latn-RS" sz="3100" dirty="0"/>
              <a:t/>
            </a:r>
            <a:br>
              <a:rPr lang="sr-Latn-RS" sz="3100" dirty="0"/>
            </a:br>
            <a:r>
              <a:rPr lang="sr-Latn-RS" sz="3100" dirty="0" smtClean="0"/>
              <a:t/>
            </a:r>
            <a:br>
              <a:rPr lang="sr-Latn-RS" sz="3100" dirty="0" smtClean="0"/>
            </a:br>
            <a:r>
              <a:rPr lang="sr-Latn-RS" sz="1800" dirty="0" smtClean="0"/>
              <a:t>XII nedelja </a:t>
            </a:r>
            <a:r>
              <a:rPr lang="sr-Latn-RS" sz="1800" dirty="0"/>
              <a:t>predavanja i vežbi</a:t>
            </a:r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4714884"/>
            <a:ext cx="6400800" cy="1681162"/>
          </a:xfrm>
        </p:spPr>
        <p:txBody>
          <a:bodyPr>
            <a:normAutofit/>
          </a:bodyPr>
          <a:lstStyle/>
          <a:p>
            <a:r>
              <a:rPr lang="sr-Latn-RS" sz="2400" b="1" dirty="0">
                <a:solidFill>
                  <a:schemeClr val="tx1"/>
                </a:solidFill>
                <a:latin typeface="+mj-lt"/>
              </a:rPr>
              <a:t>Dr sci.med Jovan B. Jovanović</a:t>
            </a:r>
            <a:endParaRPr lang="sr-Cyrl-RS" sz="2400" b="1" dirty="0">
              <a:solidFill>
                <a:schemeClr val="tx1"/>
              </a:solidFill>
              <a:latin typeface="+mj-lt"/>
            </a:endParaRPr>
          </a:p>
          <a:p>
            <a:r>
              <a:rPr lang="sr-Latn-RS" sz="2000" b="1" dirty="0">
                <a:solidFill>
                  <a:schemeClr val="tx1"/>
                </a:solidFill>
                <a:latin typeface="+mj-lt"/>
              </a:rPr>
              <a:t>Specijalista interne medicine - kardiolog</a:t>
            </a:r>
            <a:endParaRPr lang="sr-Cyrl-RS" sz="2000" b="1" dirty="0">
              <a:solidFill>
                <a:schemeClr val="tx1"/>
              </a:solidFill>
              <a:latin typeface="+mj-lt"/>
            </a:endParaRPr>
          </a:p>
          <a:p>
            <a:r>
              <a:rPr lang="sr-Latn-RS" sz="2000" b="1" dirty="0">
                <a:solidFill>
                  <a:schemeClr val="tx1"/>
                </a:solidFill>
                <a:latin typeface="+mj-lt"/>
              </a:rPr>
              <a:t>Odsek za ishemijske bolesti srca</a:t>
            </a:r>
            <a:r>
              <a:rPr lang="sr-Cyrl-RS" sz="2000" b="1" dirty="0">
                <a:solidFill>
                  <a:schemeClr val="tx1"/>
                </a:solidFill>
                <a:latin typeface="+mj-lt"/>
              </a:rPr>
              <a:t>, </a:t>
            </a:r>
            <a:r>
              <a:rPr lang="sr-Latn-RS" sz="2000" b="1" dirty="0">
                <a:solidFill>
                  <a:schemeClr val="tx1"/>
                </a:solidFill>
                <a:latin typeface="+mj-lt"/>
              </a:rPr>
              <a:t>Klinika za kardiologiju, Univerzitetski Klinički Centar Kragujevac</a:t>
            </a:r>
            <a:endParaRPr lang="en-US" sz="2000" b="1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7" name="Picture 6" descr="AMBLEM PMF-FIZIKA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1" y="4848"/>
            <a:ext cx="9144000" cy="9313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917"/>
            <a:ext cx="9144000" cy="714380"/>
          </a:xfrm>
        </p:spPr>
        <p:txBody>
          <a:bodyPr>
            <a:noAutofit/>
          </a:bodyPr>
          <a:lstStyle/>
          <a:p>
            <a:r>
              <a:rPr lang="sr-Latn-RS" sz="3200" b="1" dirty="0" smtClean="0"/>
              <a:t>MEHANIZAM KONTROLE ENDOKRINOG SISTEMA</a:t>
            </a:r>
            <a:endParaRPr lang="en-US" sz="3200" b="1" dirty="0"/>
          </a:p>
        </p:txBody>
      </p:sp>
      <p:pic>
        <p:nvPicPr>
          <p:cNvPr id="7" name="Content Placeholder 6" descr="AMBLEM PMF-FIZIKA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931397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 dirty="0" smtClean="0"/>
              <a:t>14.05.2021.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2FC7E-485B-4ABE-B7D4-E6CEB3FC9AC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0" y="2004093"/>
            <a:ext cx="9144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sr-Latn-RS" sz="26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362" y="1484784"/>
            <a:ext cx="8059275" cy="4849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43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1000108"/>
            <a:ext cx="8229600" cy="714380"/>
          </a:xfrm>
        </p:spPr>
        <p:txBody>
          <a:bodyPr>
            <a:noAutofit/>
          </a:bodyPr>
          <a:lstStyle/>
          <a:p>
            <a:r>
              <a:rPr lang="sr-Latn-RS" sz="3800" b="1" dirty="0" smtClean="0"/>
              <a:t>ENDOKRINOLOGIJA – ŠTITASTA ŽLEZDA</a:t>
            </a:r>
            <a:endParaRPr lang="en-US" sz="3800" b="1" dirty="0"/>
          </a:p>
        </p:txBody>
      </p:sp>
      <p:pic>
        <p:nvPicPr>
          <p:cNvPr id="7" name="Content Placeholder 6" descr="AMBLEM PMF-FIZIKA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931397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 dirty="0" smtClean="0"/>
              <a:t>14.05.2021.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2FC7E-485B-4ABE-B7D4-E6CEB3FC9AC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-349800" y="2359979"/>
            <a:ext cx="9468544" cy="2569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/>
            <a:r>
              <a:rPr lang="sr-Latn-RS" sz="2300" dirty="0" smtClean="0"/>
              <a:t>Bolesti štitne žlezde su na drugom mestu, odmah iza dijabetesa.</a:t>
            </a:r>
          </a:p>
          <a:p>
            <a:pPr lvl="1" algn="just"/>
            <a:endParaRPr lang="sr-Latn-RS" sz="2300" dirty="0" smtClean="0"/>
          </a:p>
          <a:p>
            <a:pPr lvl="1" algn="just"/>
            <a:r>
              <a:rPr lang="sr-Latn-RS" sz="2300" dirty="0" smtClean="0"/>
              <a:t>Dva najčešća poremećaja su povećana funkcija – hipertireoidizam i snižen obim funkcije – hipotireoidizam.</a:t>
            </a:r>
          </a:p>
          <a:p>
            <a:pPr lvl="1" algn="just"/>
            <a:endParaRPr lang="sr-Latn-RS" sz="2300" dirty="0" smtClean="0"/>
          </a:p>
          <a:p>
            <a:pPr lvl="1" algn="just"/>
            <a:r>
              <a:rPr lang="sr-Latn-RS" sz="2300" dirty="0" smtClean="0"/>
              <a:t>Promena gradje štitaste žlezde, najčešće uvećanje – struma, može biti udružena sa hiperaktivnošću ali i sa hipoaktivnošću žlezde. 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176684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1000108"/>
            <a:ext cx="8229600" cy="1132748"/>
          </a:xfrm>
        </p:spPr>
        <p:txBody>
          <a:bodyPr>
            <a:noAutofit/>
          </a:bodyPr>
          <a:lstStyle/>
          <a:p>
            <a:r>
              <a:rPr lang="sr-Latn-RS" sz="4000" b="1" dirty="0" smtClean="0"/>
              <a:t>ŠTITASTA </a:t>
            </a:r>
            <a:r>
              <a:rPr lang="sr-Latn-RS" sz="4000" b="1" dirty="0" smtClean="0"/>
              <a:t>ŽLEZDA – OSNOVNI POJMOVI</a:t>
            </a:r>
            <a:endParaRPr lang="en-US" sz="4000" b="1" dirty="0"/>
          </a:p>
        </p:txBody>
      </p:sp>
      <p:pic>
        <p:nvPicPr>
          <p:cNvPr id="7" name="Content Placeholder 6" descr="AMBLEM PMF-FIZIKA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1000108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 dirty="0" smtClean="0"/>
              <a:t>14.05.2021.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2FC7E-485B-4ABE-B7D4-E6CEB3FC9AC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0" y="2004093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Latn-RS" sz="2400" dirty="0"/>
              <a:t>Štitna žlezda je smeštena na prednjoj strani vrata, između dva mišića koji prominiraju na </a:t>
            </a:r>
            <a:r>
              <a:rPr lang="sr-Latn-RS" sz="2400" dirty="0" smtClean="0"/>
              <a:t>prednjebočnim </a:t>
            </a:r>
            <a:r>
              <a:rPr lang="sr-Latn-RS" sz="2400" dirty="0"/>
              <a:t>ivicama vrata</a:t>
            </a:r>
            <a:r>
              <a:rPr lang="sr-Latn-RS" sz="2400" dirty="0" smtClean="0"/>
              <a:t>.</a:t>
            </a:r>
          </a:p>
          <a:p>
            <a:pPr algn="just"/>
            <a:r>
              <a:rPr lang="sr-Latn-RS" sz="2400" dirty="0" smtClean="0"/>
              <a:t>Snopovima </a:t>
            </a:r>
            <a:r>
              <a:rPr lang="sr-Latn-RS" sz="2400" dirty="0"/>
              <a:t>vezivnog tkiva povezana je za prednju stranu dušnika od donje ivice grkljanske hrskavice koja stvara izbočenje na prednjoj strani vrata (Adamova jabučica). </a:t>
            </a:r>
            <a:endParaRPr lang="sr-Latn-RS" sz="2400" dirty="0" smtClean="0"/>
          </a:p>
          <a:p>
            <a:pPr algn="just"/>
            <a:endParaRPr lang="sr-Latn-RS" sz="2400" dirty="0"/>
          </a:p>
          <a:p>
            <a:pPr algn="just"/>
            <a:r>
              <a:rPr lang="sr-Latn-RS" sz="2400" dirty="0" smtClean="0"/>
              <a:t>Ima izgled leptira sa dva režnja koji odgovaraju krilima. </a:t>
            </a:r>
          </a:p>
          <a:p>
            <a:pPr algn="just"/>
            <a:r>
              <a:rPr lang="sr-Latn-RS" sz="2400" dirty="0" smtClean="0"/>
              <a:t>Desni režanj je nešto veći, visok je oko 4 cm dok je levi obično visok 3.7 cm. </a:t>
            </a:r>
          </a:p>
          <a:p>
            <a:pPr algn="just"/>
            <a:r>
              <a:rPr lang="sr-Latn-RS" sz="2400" dirty="0" smtClean="0"/>
              <a:t>Spojeni su tankim slojem tkiva koji je širok oko 2 cm.</a:t>
            </a:r>
          </a:p>
        </p:txBody>
      </p:sp>
    </p:spTree>
    <p:extLst>
      <p:ext uri="{BB962C8B-B14F-4D97-AF65-F5344CB8AC3E}">
        <p14:creationId xmlns:p14="http://schemas.microsoft.com/office/powerpoint/2010/main" val="262543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1000108"/>
            <a:ext cx="8229600" cy="714380"/>
          </a:xfrm>
        </p:spPr>
        <p:txBody>
          <a:bodyPr>
            <a:noAutofit/>
          </a:bodyPr>
          <a:lstStyle/>
          <a:p>
            <a:r>
              <a:rPr lang="sr-Latn-RS" sz="4000" b="1" dirty="0" smtClean="0"/>
              <a:t>ŠTITNA ŽLEZDA - FUNKCIJA</a:t>
            </a:r>
            <a:endParaRPr lang="en-US" sz="4000" b="1" dirty="0"/>
          </a:p>
        </p:txBody>
      </p:sp>
      <p:pic>
        <p:nvPicPr>
          <p:cNvPr id="7" name="Content Placeholder 6" descr="AMBLEM PMF-FIZIKA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931397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 dirty="0" smtClean="0"/>
              <a:t>14.05.2021.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2FC7E-485B-4ABE-B7D4-E6CEB3FC9AC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0" y="2004093"/>
            <a:ext cx="9144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Latn-RS" sz="2800" dirty="0"/>
              <a:t>Štitasta žlezda </a:t>
            </a:r>
            <a:r>
              <a:rPr lang="sr-Latn-RS" sz="2800" dirty="0" smtClean="0"/>
              <a:t>utiče </a:t>
            </a:r>
            <a:r>
              <a:rPr lang="sr-Latn-RS" sz="2800" dirty="0"/>
              <a:t>na sve ćelije tela i </a:t>
            </a:r>
            <a:r>
              <a:rPr lang="sr-Latn-RS" sz="2800" dirty="0" smtClean="0"/>
              <a:t>povećava </a:t>
            </a:r>
            <a:r>
              <a:rPr lang="sr-Latn-RS" sz="2800" dirty="0"/>
              <a:t>njihovu aktivnost. Na taj način </a:t>
            </a:r>
            <a:r>
              <a:rPr lang="sr-Latn-RS" sz="2800" dirty="0" smtClean="0"/>
              <a:t>bitno </a:t>
            </a:r>
            <a:r>
              <a:rPr lang="sr-Latn-RS" sz="2800" dirty="0"/>
              <a:t>utiče na rast i razvoj posebno centralnog nervnog sistema i na proizvodnju toplote u telu. Osim metabolički aktivnih hormona štitne žlezde, tiroksina, T4, i trijodtironina, T3, koji se stvaraju u folikulskim, najbrojnijim ćelijama štitne žlezde, u svetlim ćelijama štitne žlezde se stvara i kalcitonin, hormon koji učestvuje u regulaciji kalcijuma.</a:t>
            </a:r>
            <a:endParaRPr lang="sr-Latn-RS" sz="2800" dirty="0" smtClean="0"/>
          </a:p>
        </p:txBody>
      </p:sp>
    </p:spTree>
    <p:extLst>
      <p:ext uri="{BB962C8B-B14F-4D97-AF65-F5344CB8AC3E}">
        <p14:creationId xmlns:p14="http://schemas.microsoft.com/office/powerpoint/2010/main" val="112629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1000108"/>
            <a:ext cx="8229600" cy="714380"/>
          </a:xfrm>
        </p:spPr>
        <p:txBody>
          <a:bodyPr>
            <a:noAutofit/>
          </a:bodyPr>
          <a:lstStyle/>
          <a:p>
            <a:r>
              <a:rPr lang="sr-Latn-RS" sz="4000" b="1" dirty="0" smtClean="0"/>
              <a:t>ŠTITNA ŽLEZDA - POREMEĆAJI</a:t>
            </a:r>
            <a:endParaRPr lang="en-US" sz="4000" b="1" dirty="0"/>
          </a:p>
        </p:txBody>
      </p:sp>
      <p:pic>
        <p:nvPicPr>
          <p:cNvPr id="7" name="Content Placeholder 6" descr="AMBLEM PMF-FIZIKA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931397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 dirty="0" smtClean="0"/>
              <a:t>14.05.2021.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2FC7E-485B-4ABE-B7D4-E6CEB3FC9AC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9445" y="1988840"/>
            <a:ext cx="9144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Latn-RS" sz="2800" b="1" dirty="0"/>
              <a:t>Česti poremećaji funkcije i građe štitne žlezde</a:t>
            </a:r>
          </a:p>
          <a:p>
            <a:pPr algn="just"/>
            <a:r>
              <a:rPr lang="sr-Latn-RS" sz="2400" dirty="0"/>
              <a:t>Štitna žlezda može da ispolji više značajnih poremećaja od kojih su neki vrlo česti. Ovi problemi mogu da se podele na:</a:t>
            </a:r>
          </a:p>
          <a:p>
            <a:pPr algn="just"/>
            <a:r>
              <a:rPr lang="sr-Latn-RS" sz="2400" b="1" dirty="0"/>
              <a:t>1. </a:t>
            </a:r>
            <a:r>
              <a:rPr lang="sr-Latn-RS" sz="2400" dirty="0"/>
              <a:t>Poremećaje sinteze, deponovanja, lučenja i delovanja hormona,</a:t>
            </a:r>
          </a:p>
          <a:p>
            <a:pPr algn="just"/>
            <a:r>
              <a:rPr lang="sr-Latn-RS" sz="2400" b="1" dirty="0"/>
              <a:t>2. </a:t>
            </a:r>
            <a:r>
              <a:rPr lang="sr-Latn-RS" sz="2400" dirty="0"/>
              <a:t>Poremećaje </a:t>
            </a:r>
            <a:r>
              <a:rPr lang="sr-Latn-RS" sz="2400" dirty="0" smtClean="0"/>
              <a:t>rasta, </a:t>
            </a:r>
            <a:r>
              <a:rPr lang="sr-Latn-RS" sz="2400" dirty="0"/>
              <a:t>kada uvećana štitasta žlezda vrši pritisak na okolne vratne organe ili je jednostavno vidljiva kao zadebljanje na vratu</a:t>
            </a:r>
          </a:p>
          <a:p>
            <a:pPr algn="just"/>
            <a:r>
              <a:rPr lang="sr-Latn-RS" sz="2400" b="1" dirty="0"/>
              <a:t>3. </a:t>
            </a:r>
            <a:r>
              <a:rPr lang="sr-Latn-RS" sz="2400" dirty="0"/>
              <a:t>Pojavu nodusa ili čvorova u tkivu štitne žlezde kada raste pozornost na pojavu raka štitne žlezde </a:t>
            </a:r>
          </a:p>
          <a:p>
            <a:pPr algn="just"/>
            <a:r>
              <a:rPr lang="sr-Latn-RS" sz="2400" b="1" dirty="0"/>
              <a:t>4. </a:t>
            </a:r>
            <a:r>
              <a:rPr lang="sr-Latn-RS" sz="2400" dirty="0"/>
              <a:t>Rak štitaste žlezde.</a:t>
            </a:r>
          </a:p>
        </p:txBody>
      </p:sp>
    </p:spTree>
    <p:extLst>
      <p:ext uri="{BB962C8B-B14F-4D97-AF65-F5344CB8AC3E}">
        <p14:creationId xmlns:p14="http://schemas.microsoft.com/office/powerpoint/2010/main" val="10994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1000108"/>
            <a:ext cx="8229600" cy="714380"/>
          </a:xfrm>
        </p:spPr>
        <p:txBody>
          <a:bodyPr>
            <a:noAutofit/>
          </a:bodyPr>
          <a:lstStyle/>
          <a:p>
            <a:r>
              <a:rPr lang="sr-Latn-RS" sz="4000" b="1" dirty="0" smtClean="0"/>
              <a:t>ŠTITNA ŽLEZDA – POREMEĆAJI RASTA</a:t>
            </a:r>
            <a:endParaRPr lang="en-US" sz="4000" b="1" dirty="0"/>
          </a:p>
        </p:txBody>
      </p:sp>
      <p:pic>
        <p:nvPicPr>
          <p:cNvPr id="7" name="Content Placeholder 6" descr="AMBLEM PMF-FIZIKA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931397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 dirty="0" smtClean="0"/>
              <a:t>14.05.2021.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2FC7E-485B-4ABE-B7D4-E6CEB3FC9AC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0754" y="1916832"/>
            <a:ext cx="9144000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Latn-RS" sz="2400" b="1" dirty="0" smtClean="0"/>
              <a:t>Struma -</a:t>
            </a:r>
            <a:r>
              <a:rPr lang="sr-Latn-RS" sz="2400" dirty="0" smtClean="0"/>
              <a:t> </a:t>
            </a:r>
            <a:r>
              <a:rPr lang="sr-Latn-RS" sz="2300" dirty="0"/>
              <a:t>Promenjena građa štitaste žlezde. </a:t>
            </a:r>
            <a:r>
              <a:rPr lang="sr-Latn-RS" sz="2300" dirty="0" smtClean="0"/>
              <a:t>Struma </a:t>
            </a:r>
            <a:r>
              <a:rPr lang="sr-Latn-RS" sz="2300" dirty="0"/>
              <a:t>se često uklanja iz kozmetskih razloga ili zbog pritiska na druge vitalne organe vrata kada otežava disanje ili čak i gutanje</a:t>
            </a:r>
            <a:r>
              <a:rPr lang="sr-Latn-RS" sz="2300" dirty="0" smtClean="0"/>
              <a:t>. Nekada </a:t>
            </a:r>
            <a:r>
              <a:rPr lang="sr-Latn-RS" sz="2300" dirty="0"/>
              <a:t>struma raste iza grudne kosti kada izaziva probleme zbog pritiska na okolne organe.</a:t>
            </a:r>
          </a:p>
          <a:p>
            <a:pPr algn="just"/>
            <a:r>
              <a:rPr lang="sr-Latn-RS" sz="2400" b="1" dirty="0" smtClean="0"/>
              <a:t>Pojedinačni </a:t>
            </a:r>
            <a:r>
              <a:rPr lang="sr-Latn-RS" sz="2400" b="1" dirty="0"/>
              <a:t>čvor š</a:t>
            </a:r>
            <a:r>
              <a:rPr lang="sr-Latn-RS" sz="2400" b="1" dirty="0" smtClean="0"/>
              <a:t>titne </a:t>
            </a:r>
            <a:r>
              <a:rPr lang="sr-Latn-RS" sz="2400" b="1" dirty="0"/>
              <a:t>žlezde </a:t>
            </a:r>
            <a:r>
              <a:rPr lang="sr-Latn-RS" sz="2400" dirty="0" smtClean="0"/>
              <a:t>- </a:t>
            </a:r>
            <a:r>
              <a:rPr lang="sr-Latn-RS" sz="2300" dirty="0" smtClean="0"/>
              <a:t>Ima nekoliko osobenosti štitnog nodusa (čvora) koje povećavaju pozornost na njegovu malignu, zloćudnu prirodu. Iako više od 50% populacije ima štitne noduse, velika većina nodusa je benigne, dobroćudne prirode. Nekada ovi čvorovi imaju osobine koje povećavaju sumnju na malignitet. Posebno je značajan ultrazvuk u dijagnostici nodusa.</a:t>
            </a:r>
          </a:p>
          <a:p>
            <a:pPr algn="just"/>
            <a:r>
              <a:rPr lang="sr-Latn-RS" sz="2400" b="1" dirty="0"/>
              <a:t>Rak štitne žlezde </a:t>
            </a:r>
            <a:r>
              <a:rPr lang="sr-Latn-RS" sz="2400" dirty="0"/>
              <a:t>- </a:t>
            </a:r>
            <a:r>
              <a:rPr lang="sr-Latn-RS" sz="2300" dirty="0"/>
              <a:t>rak štitne žlezde nije čest malignitet ali je, ipak, najčešći maligni tumor endokrinih žlezda.</a:t>
            </a:r>
          </a:p>
          <a:p>
            <a:pPr algn="just"/>
            <a:endParaRPr lang="sr-Latn-RS" sz="2300" dirty="0"/>
          </a:p>
        </p:txBody>
      </p:sp>
    </p:spTree>
    <p:extLst>
      <p:ext uri="{BB962C8B-B14F-4D97-AF65-F5344CB8AC3E}">
        <p14:creationId xmlns:p14="http://schemas.microsoft.com/office/powerpoint/2010/main" val="251513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1000108"/>
            <a:ext cx="8229600" cy="714380"/>
          </a:xfrm>
        </p:spPr>
        <p:txBody>
          <a:bodyPr>
            <a:noAutofit/>
          </a:bodyPr>
          <a:lstStyle/>
          <a:p>
            <a:r>
              <a:rPr lang="sr-Latn-RS" sz="4000" b="1" dirty="0" smtClean="0"/>
              <a:t>HIPERTIREOZA</a:t>
            </a:r>
            <a:endParaRPr lang="en-US" sz="4000" b="1" dirty="0"/>
          </a:p>
        </p:txBody>
      </p:sp>
      <p:pic>
        <p:nvPicPr>
          <p:cNvPr id="7" name="Content Placeholder 6" descr="AMBLEM PMF-FIZIKA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931397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 dirty="0" smtClean="0"/>
              <a:t>14.05.2021.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2FC7E-485B-4ABE-B7D4-E6CEB3FC9ACC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5152" y="2120379"/>
            <a:ext cx="9144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Latn-RS" sz="2400" b="1" dirty="0" smtClean="0"/>
              <a:t>Hipertiroidizam</a:t>
            </a:r>
            <a:r>
              <a:rPr lang="sr-Latn-RS" sz="2400" dirty="0" smtClean="0"/>
              <a:t> označava </a:t>
            </a:r>
            <a:r>
              <a:rPr lang="sr-Latn-RS" sz="2400" dirty="0"/>
              <a:t>dejstvo viška hormona štitne žlezde poreklom iz tkiva štitne žlezde</a:t>
            </a:r>
            <a:r>
              <a:rPr lang="sr-Latn-RS" sz="2400" dirty="0" smtClean="0"/>
              <a:t>. Podrazumeva stanje hipermetabolizma </a:t>
            </a:r>
            <a:r>
              <a:rPr lang="sr-Latn-RS" sz="2400" dirty="0"/>
              <a:t>uz </a:t>
            </a:r>
            <a:r>
              <a:rPr lang="sr-Latn-RS" sz="2400" dirty="0" smtClean="0"/>
              <a:t>povećan nivo </a:t>
            </a:r>
            <a:r>
              <a:rPr lang="sr-Latn-RS" sz="2400" dirty="0"/>
              <a:t>slobodnih hormona </a:t>
            </a:r>
            <a:r>
              <a:rPr lang="sr-Latn-RS" sz="2400" dirty="0" smtClean="0"/>
              <a:t>štitne žlezde </a:t>
            </a:r>
            <a:r>
              <a:rPr lang="sr-Latn-RS" sz="2400" dirty="0"/>
              <a:t>u serumu. </a:t>
            </a:r>
            <a:endParaRPr lang="sr-Latn-RS" sz="2400" dirty="0" smtClean="0"/>
          </a:p>
          <a:p>
            <a:pPr algn="just"/>
            <a:r>
              <a:rPr lang="sr-Latn-RS" sz="2400" dirty="0" smtClean="0"/>
              <a:t>Često se kod pacijenata nalazi čvor u štitnoj žlezdi.</a:t>
            </a:r>
          </a:p>
          <a:p>
            <a:pPr algn="just"/>
            <a:endParaRPr lang="sr-Latn-RS" sz="2400" dirty="0"/>
          </a:p>
          <a:p>
            <a:pPr algn="just"/>
            <a:r>
              <a:rPr lang="sr-Latn-RS" sz="2400" dirty="0" smtClean="0"/>
              <a:t>Od </a:t>
            </a:r>
            <a:r>
              <a:rPr lang="sr-Latn-RS" sz="2400" dirty="0"/>
              <a:t>niza </a:t>
            </a:r>
            <a:r>
              <a:rPr lang="sr-Latn-RS" sz="2400" u="sng" dirty="0"/>
              <a:t>simptoma</a:t>
            </a:r>
            <a:r>
              <a:rPr lang="sr-Latn-RS" sz="2400" dirty="0"/>
              <a:t> ističu se </a:t>
            </a:r>
            <a:r>
              <a:rPr lang="sr-Latn-RS" sz="2400" dirty="0" smtClean="0"/>
              <a:t>„velike oči“, lupanje srca, </a:t>
            </a:r>
            <a:r>
              <a:rPr lang="sr-Latn-RS" sz="2400" dirty="0"/>
              <a:t>umor, </a:t>
            </a:r>
            <a:r>
              <a:rPr lang="sr-Latn-RS" sz="2400" dirty="0" smtClean="0"/>
              <a:t>tremor, povećana razdražljivost, hiperreaktivnost, povečano znojenje, nepodnošenje vrućine, pojačan apetit uz mršavljenje, nesanice, prolivaste stolice, smanjeno menstrualno krvarenje, topla i vlažna koža. </a:t>
            </a:r>
          </a:p>
          <a:p>
            <a:pPr algn="just"/>
            <a:endParaRPr lang="sr-Latn-RS" sz="2400" dirty="0"/>
          </a:p>
          <a:p>
            <a:pPr algn="just"/>
            <a:r>
              <a:rPr lang="sr-Latn-RS" sz="2400" u="sng" dirty="0" smtClean="0"/>
              <a:t>Terapija</a:t>
            </a:r>
            <a:r>
              <a:rPr lang="sr-Latn-RS" sz="2400" dirty="0" smtClean="0"/>
              <a:t>: blokatori sinteze hormona štitne žlezde (PTU), beta blokatori..</a:t>
            </a:r>
          </a:p>
        </p:txBody>
      </p:sp>
    </p:spTree>
    <p:extLst>
      <p:ext uri="{BB962C8B-B14F-4D97-AF65-F5344CB8AC3E}">
        <p14:creationId xmlns:p14="http://schemas.microsoft.com/office/powerpoint/2010/main" val="96949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1000108"/>
            <a:ext cx="8229600" cy="714380"/>
          </a:xfrm>
        </p:spPr>
        <p:txBody>
          <a:bodyPr>
            <a:noAutofit/>
          </a:bodyPr>
          <a:lstStyle/>
          <a:p>
            <a:r>
              <a:rPr lang="sr-Latn-RS" sz="4000" b="1" dirty="0" smtClean="0"/>
              <a:t>HIPOTIREOZA</a:t>
            </a:r>
            <a:endParaRPr lang="en-US" sz="4000" b="1" dirty="0"/>
          </a:p>
        </p:txBody>
      </p:sp>
      <p:pic>
        <p:nvPicPr>
          <p:cNvPr id="7" name="Content Placeholder 6" descr="AMBLEM PMF-FIZIKA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931397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 dirty="0" smtClean="0"/>
              <a:t>14.05.2021.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2FC7E-485B-4ABE-B7D4-E6CEB3FC9AC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5152" y="2120379"/>
            <a:ext cx="9144000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Latn-RS" sz="2400" b="1" dirty="0"/>
              <a:t>Hipotiroidizam </a:t>
            </a:r>
            <a:r>
              <a:rPr lang="sr-Latn-RS" sz="2300" dirty="0"/>
              <a:t>označava nedovoljnu proizvodnju ili nedovoljno dejstvo hormona štitne žlezde. Najčešće je uzrokovan hroničnim zapaljenjem ili lečenjem bolesti štitne </a:t>
            </a:r>
            <a:r>
              <a:rPr lang="sr-Latn-RS" sz="2300" dirty="0" smtClean="0"/>
              <a:t>žlezde – hipertireoze, zračenjem u predelu vrata.. </a:t>
            </a:r>
          </a:p>
          <a:p>
            <a:pPr algn="just"/>
            <a:endParaRPr lang="sr-Latn-RS" sz="2300" dirty="0"/>
          </a:p>
          <a:p>
            <a:pPr algn="just"/>
            <a:r>
              <a:rPr lang="sr-Latn-RS" sz="2300" u="sng" dirty="0" smtClean="0"/>
              <a:t>Simptomi</a:t>
            </a:r>
            <a:r>
              <a:rPr lang="sr-Latn-RS" sz="2300" dirty="0" smtClean="0"/>
              <a:t>: zimogrožljivost, zaboravnost, zatvor, promukao i usporen govor, suva koža, porast telesne težine, trnjenje u rukama i nogama, povećano menstrualno krvarenje ili prestanak menstrualnog ciklusa, podbulo lice, otok očnih kapaka, spuštenost očnih kapaka, opadanje kose, demencija</a:t>
            </a:r>
          </a:p>
          <a:p>
            <a:pPr algn="just"/>
            <a:endParaRPr lang="sr-Latn-RS" sz="2300" dirty="0"/>
          </a:p>
          <a:p>
            <a:pPr algn="just"/>
            <a:r>
              <a:rPr lang="sr-Latn-RS" sz="2300" u="sng" dirty="0" smtClean="0"/>
              <a:t>Terapija</a:t>
            </a:r>
            <a:r>
              <a:rPr lang="sr-Latn-RS" sz="2300" dirty="0" smtClean="0"/>
              <a:t>: Supstituciona – nadoknada hormona štitaste žlezde</a:t>
            </a:r>
          </a:p>
        </p:txBody>
      </p:sp>
    </p:spTree>
    <p:extLst>
      <p:ext uri="{BB962C8B-B14F-4D97-AF65-F5344CB8AC3E}">
        <p14:creationId xmlns:p14="http://schemas.microsoft.com/office/powerpoint/2010/main" val="158170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1000108"/>
            <a:ext cx="8229600" cy="714380"/>
          </a:xfrm>
        </p:spPr>
        <p:txBody>
          <a:bodyPr>
            <a:noAutofit/>
          </a:bodyPr>
          <a:lstStyle/>
          <a:p>
            <a:r>
              <a:rPr lang="sr-Latn-RS" sz="4000" b="1" dirty="0" smtClean="0"/>
              <a:t>ZAPALJENJE ŠTITASTE ŽLEZDE</a:t>
            </a:r>
            <a:endParaRPr lang="en-US" sz="4000" b="1" dirty="0"/>
          </a:p>
        </p:txBody>
      </p:sp>
      <p:pic>
        <p:nvPicPr>
          <p:cNvPr id="7" name="Content Placeholder 6" descr="AMBLEM PMF-FIZIKA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931397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 dirty="0" smtClean="0"/>
              <a:t>14.05.2021.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2FC7E-485B-4ABE-B7D4-E6CEB3FC9ACC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0956" y="2276872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Latn-RS" sz="2400" b="1" dirty="0"/>
              <a:t>Tiroiditis - </a:t>
            </a:r>
            <a:r>
              <a:rPr lang="sr-Latn-RS" sz="2400" dirty="0"/>
              <a:t>Tiroiditis je zapaljenje (ali ne obavezno infekcija) štitaste žlezde. </a:t>
            </a:r>
            <a:endParaRPr lang="sr-Latn-RS" sz="2400" dirty="0" smtClean="0"/>
          </a:p>
          <a:p>
            <a:pPr algn="just"/>
            <a:endParaRPr lang="sr-Latn-RS" sz="2400" dirty="0" smtClean="0"/>
          </a:p>
          <a:p>
            <a:pPr algn="just"/>
            <a:r>
              <a:rPr lang="sr-Latn-RS" sz="2400" dirty="0" smtClean="0"/>
              <a:t>Obično </a:t>
            </a:r>
            <a:r>
              <a:rPr lang="sr-Latn-RS" sz="2400" dirty="0"/>
              <a:t>je praćen opštim znacima zapaljenja ali nekada protiče nezapaženo. </a:t>
            </a:r>
            <a:endParaRPr lang="sr-Latn-RS" sz="2400" dirty="0" smtClean="0"/>
          </a:p>
          <a:p>
            <a:pPr algn="just"/>
            <a:endParaRPr lang="sr-Latn-RS" sz="2400" dirty="0" smtClean="0"/>
          </a:p>
          <a:p>
            <a:pPr algn="just"/>
            <a:r>
              <a:rPr lang="sr-Latn-RS" sz="2400" dirty="0" smtClean="0"/>
              <a:t>Subakutni </a:t>
            </a:r>
            <a:r>
              <a:rPr lang="sr-Latn-RS" sz="2400" dirty="0"/>
              <a:t>tiroiditis je virusno zapaljenje štitaste žlezde posebnog kliničkog toka. </a:t>
            </a:r>
            <a:endParaRPr lang="sr-Latn-RS" sz="2400" dirty="0" smtClean="0"/>
          </a:p>
          <a:p>
            <a:pPr algn="just"/>
            <a:endParaRPr lang="sr-Latn-RS" sz="2400" dirty="0" smtClean="0"/>
          </a:p>
          <a:p>
            <a:pPr algn="just"/>
            <a:r>
              <a:rPr lang="sr-Latn-RS" sz="2400" dirty="0" smtClean="0"/>
              <a:t>Hronični </a:t>
            </a:r>
            <a:r>
              <a:rPr lang="sr-Latn-RS" sz="2400" dirty="0"/>
              <a:t>tiroiditis je najčešći uzrok hipotiroidizma kod odraslih.</a:t>
            </a:r>
            <a:endParaRPr lang="sr-Latn-RS" sz="2300" dirty="0"/>
          </a:p>
        </p:txBody>
      </p:sp>
    </p:spTree>
    <p:extLst>
      <p:ext uri="{BB962C8B-B14F-4D97-AF65-F5344CB8AC3E}">
        <p14:creationId xmlns:p14="http://schemas.microsoft.com/office/powerpoint/2010/main" val="353902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881487"/>
            <a:ext cx="8229600" cy="714380"/>
          </a:xfrm>
        </p:spPr>
        <p:txBody>
          <a:bodyPr>
            <a:noAutofit/>
          </a:bodyPr>
          <a:lstStyle/>
          <a:p>
            <a:r>
              <a:rPr lang="sr-Latn-RS" sz="3600" b="1" dirty="0" smtClean="0"/>
              <a:t>ŠTITNA ŽLEZDA I TRUDNOĆA</a:t>
            </a:r>
            <a:endParaRPr lang="en-US" sz="3600" b="1" dirty="0"/>
          </a:p>
        </p:txBody>
      </p:sp>
      <p:pic>
        <p:nvPicPr>
          <p:cNvPr id="7" name="Content Placeholder 6" descr="AMBLEM PMF-FIZIKA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931397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 dirty="0" smtClean="0"/>
              <a:t>14.05.2021.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2FC7E-485B-4ABE-B7D4-E6CEB3FC9AC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1595867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U trudnoći su česte poteškoće zbog bolesti štitne </a:t>
            </a:r>
            <a:r>
              <a:rPr lang="en-US" dirty="0" smtClean="0"/>
              <a:t>žlezde</a:t>
            </a:r>
            <a:r>
              <a:rPr lang="en-US" dirty="0"/>
              <a:t>. </a:t>
            </a:r>
            <a:r>
              <a:rPr lang="en-US" dirty="0" smtClean="0"/>
              <a:t>Visok </a:t>
            </a:r>
            <a:r>
              <a:rPr lang="sr-Latn-RS" dirty="0" smtClean="0"/>
              <a:t>nivo</a:t>
            </a:r>
            <a:r>
              <a:rPr lang="en-US" dirty="0" smtClean="0"/>
              <a:t> </a:t>
            </a:r>
            <a:r>
              <a:rPr lang="en-US" dirty="0"/>
              <a:t>hormona </a:t>
            </a:r>
            <a:r>
              <a:rPr lang="sr-Latn-RS" dirty="0" smtClean="0"/>
              <a:t>štitne žlezde</a:t>
            </a:r>
            <a:r>
              <a:rPr lang="en-US" dirty="0" smtClean="0"/>
              <a:t> </a:t>
            </a:r>
            <a:r>
              <a:rPr lang="en-US" dirty="0"/>
              <a:t>u trudnoći najčešće je </a:t>
            </a:r>
            <a:r>
              <a:rPr lang="en-US" dirty="0" smtClean="0"/>
              <a:t>posledica </a:t>
            </a:r>
            <a:r>
              <a:rPr lang="en-US" b="1" dirty="0"/>
              <a:t>Basedowljeve (Gravesove) bolesti ili tireoiditisa (upale štitnjače). </a:t>
            </a:r>
            <a:endParaRPr lang="sr-Latn-RS" b="1" dirty="0" smtClean="0"/>
          </a:p>
          <a:p>
            <a:endParaRPr lang="sr-Latn-RS" b="1" dirty="0" smtClean="0"/>
          </a:p>
          <a:p>
            <a:r>
              <a:rPr lang="en-US" b="1" dirty="0" smtClean="0"/>
              <a:t>Basedowljevu </a:t>
            </a:r>
            <a:r>
              <a:rPr lang="en-US" b="1" dirty="0"/>
              <a:t>bolest </a:t>
            </a:r>
            <a:r>
              <a:rPr lang="en-US" dirty="0"/>
              <a:t>uzrokuju </a:t>
            </a:r>
            <a:r>
              <a:rPr lang="sr-Latn-RS" dirty="0" smtClean="0"/>
              <a:t>antit</a:t>
            </a:r>
            <a:r>
              <a:rPr lang="en-US" dirty="0" smtClean="0"/>
              <a:t>ela </a:t>
            </a:r>
            <a:r>
              <a:rPr lang="en-US" dirty="0"/>
              <a:t>koja </a:t>
            </a:r>
            <a:r>
              <a:rPr lang="en-US" dirty="0" smtClean="0"/>
              <a:t>po</a:t>
            </a:r>
            <a:r>
              <a:rPr lang="sr-Latn-RS" dirty="0" smtClean="0"/>
              <a:t>ds</a:t>
            </a:r>
            <a:r>
              <a:rPr lang="en-US" dirty="0" smtClean="0"/>
              <a:t>tiču štitn</a:t>
            </a:r>
            <a:r>
              <a:rPr lang="sr-Latn-RS" dirty="0" smtClean="0"/>
              <a:t>u žlezdu</a:t>
            </a:r>
            <a:r>
              <a:rPr lang="en-US" dirty="0" smtClean="0"/>
              <a:t> </a:t>
            </a:r>
            <a:r>
              <a:rPr lang="en-US" dirty="0"/>
              <a:t>na stvaranje prevelike količine hormona. Ta </a:t>
            </a:r>
            <a:r>
              <a:rPr lang="sr-Latn-RS" dirty="0" smtClean="0"/>
              <a:t>antit</a:t>
            </a:r>
            <a:r>
              <a:rPr lang="en-US" dirty="0" smtClean="0"/>
              <a:t>ela </a:t>
            </a:r>
            <a:r>
              <a:rPr lang="en-US" dirty="0"/>
              <a:t>mogu </a:t>
            </a:r>
            <a:r>
              <a:rPr lang="en-US" dirty="0" smtClean="0"/>
              <a:t>preći </a:t>
            </a:r>
            <a:r>
              <a:rPr lang="en-US" dirty="0"/>
              <a:t>kroz posteljicu i pojačati aktivnost štitne </a:t>
            </a:r>
            <a:r>
              <a:rPr lang="en-US" dirty="0" smtClean="0"/>
              <a:t>žlezde fetusa</a:t>
            </a:r>
            <a:r>
              <a:rPr lang="en-US" dirty="0"/>
              <a:t>, što uzrokuje ubrzanje pulsa fetusa (više od </a:t>
            </a:r>
            <a:r>
              <a:rPr lang="en-US" dirty="0" smtClean="0"/>
              <a:t>160</a:t>
            </a:r>
            <a:r>
              <a:rPr lang="sr-Latn-RS" dirty="0" smtClean="0"/>
              <a:t>/</a:t>
            </a:r>
            <a:r>
              <a:rPr lang="en-US" dirty="0" smtClean="0"/>
              <a:t>min), </a:t>
            </a:r>
            <a:r>
              <a:rPr lang="en-US" dirty="0"/>
              <a:t>a </a:t>
            </a:r>
            <a:r>
              <a:rPr lang="en-US" dirty="0" smtClean="0"/>
              <a:t>uspor</a:t>
            </a:r>
            <a:r>
              <a:rPr lang="sr-Latn-RS" dirty="0" smtClean="0"/>
              <a:t>avanje rasta fetusa</a:t>
            </a:r>
            <a:r>
              <a:rPr lang="en-US" dirty="0" smtClean="0"/>
              <a:t>. </a:t>
            </a:r>
            <a:r>
              <a:rPr lang="en-US" dirty="0"/>
              <a:t>Ponekad Basedowljeva bolest stvara </a:t>
            </a:r>
            <a:r>
              <a:rPr lang="sr-Latn-RS" dirty="0" smtClean="0"/>
              <a:t>antit</a:t>
            </a:r>
            <a:r>
              <a:rPr lang="en-US" dirty="0" smtClean="0"/>
              <a:t>ela </a:t>
            </a:r>
            <a:r>
              <a:rPr lang="en-US" dirty="0"/>
              <a:t>koja </a:t>
            </a:r>
            <a:r>
              <a:rPr lang="en-US" dirty="0" smtClean="0"/>
              <a:t>sprečavaju </a:t>
            </a:r>
            <a:r>
              <a:rPr lang="en-US" dirty="0"/>
              <a:t>stvaranje hormona štitnjače. Ta </a:t>
            </a:r>
            <a:r>
              <a:rPr lang="sr-Latn-RS" dirty="0" smtClean="0"/>
              <a:t>antit</a:t>
            </a:r>
            <a:r>
              <a:rPr lang="en-US" dirty="0" smtClean="0"/>
              <a:t>ela </a:t>
            </a:r>
            <a:r>
              <a:rPr lang="en-US" dirty="0"/>
              <a:t>mogu </a:t>
            </a:r>
            <a:r>
              <a:rPr lang="en-US" dirty="0" smtClean="0"/>
              <a:t>preći posteljicu </a:t>
            </a:r>
            <a:r>
              <a:rPr lang="en-US" dirty="0"/>
              <a:t>i </a:t>
            </a:r>
            <a:r>
              <a:rPr lang="en-US" dirty="0" smtClean="0"/>
              <a:t>sprečiti štitn</a:t>
            </a:r>
            <a:r>
              <a:rPr lang="sr-Latn-RS" dirty="0" smtClean="0"/>
              <a:t>u žlezdu</a:t>
            </a:r>
            <a:r>
              <a:rPr lang="en-US" dirty="0" smtClean="0"/>
              <a:t> </a:t>
            </a:r>
            <a:r>
              <a:rPr lang="en-US" dirty="0"/>
              <a:t>fetusa </a:t>
            </a:r>
            <a:r>
              <a:rPr lang="sr-Latn-RS" dirty="0" smtClean="0"/>
              <a:t>da stvara </a:t>
            </a:r>
            <a:r>
              <a:rPr lang="en-US" dirty="0" smtClean="0"/>
              <a:t>odgovarajuće </a:t>
            </a:r>
            <a:r>
              <a:rPr lang="en-US" dirty="0"/>
              <a:t>količine </a:t>
            </a:r>
            <a:r>
              <a:rPr lang="en-US" dirty="0" smtClean="0"/>
              <a:t>hormona </a:t>
            </a:r>
            <a:r>
              <a:rPr lang="en-US" dirty="0"/>
              <a:t>(hipotireoza), što može uzrokovati oblik </a:t>
            </a:r>
            <a:r>
              <a:rPr lang="sr-Latn-RS" dirty="0" smtClean="0"/>
              <a:t>mentalne</a:t>
            </a:r>
            <a:r>
              <a:rPr lang="en-US" dirty="0" smtClean="0"/>
              <a:t> </a:t>
            </a:r>
            <a:r>
              <a:rPr lang="en-US" dirty="0"/>
              <a:t>zaostalosti </a:t>
            </a:r>
            <a:r>
              <a:rPr lang="sr-Latn-RS" dirty="0" smtClean="0"/>
              <a:t>-</a:t>
            </a:r>
            <a:r>
              <a:rPr lang="en-US" dirty="0" smtClean="0"/>
              <a:t> </a:t>
            </a:r>
            <a:r>
              <a:rPr lang="en-US" b="1" dirty="0"/>
              <a:t>kretenizam</a:t>
            </a:r>
            <a:r>
              <a:rPr lang="en-US" dirty="0" smtClean="0"/>
              <a:t>.</a:t>
            </a:r>
            <a:endParaRPr lang="sr-Latn-RS" dirty="0" smtClean="0"/>
          </a:p>
          <a:p>
            <a:r>
              <a:rPr lang="en-US" dirty="0" smtClean="0"/>
              <a:t>Lečenje </a:t>
            </a:r>
            <a:r>
              <a:rPr lang="en-US" dirty="0"/>
              <a:t>Basedowljeve bolesti se razlikuje. U osnovi, žena </a:t>
            </a:r>
            <a:r>
              <a:rPr lang="en-US" dirty="0" smtClean="0"/>
              <a:t>dobi</a:t>
            </a:r>
            <a:r>
              <a:rPr lang="sr-Latn-RS" dirty="0" smtClean="0"/>
              <a:t>j</a:t>
            </a:r>
            <a:r>
              <a:rPr lang="en-US" dirty="0" smtClean="0"/>
              <a:t>a </a:t>
            </a:r>
            <a:r>
              <a:rPr lang="en-US" dirty="0"/>
              <a:t>najmanju moguću dozu </a:t>
            </a:r>
            <a:r>
              <a:rPr lang="en-US" dirty="0" smtClean="0"/>
              <a:t>propiltiouracila</a:t>
            </a:r>
            <a:r>
              <a:rPr lang="sr-Latn-RS" dirty="0" smtClean="0"/>
              <a:t>, uz redovno kontrolisanje, jer</a:t>
            </a:r>
            <a:r>
              <a:rPr lang="en-US" dirty="0" smtClean="0"/>
              <a:t> </a:t>
            </a:r>
            <a:r>
              <a:rPr lang="en-US" dirty="0"/>
              <a:t>taj </a:t>
            </a:r>
            <a:r>
              <a:rPr lang="en-US" dirty="0" smtClean="0"/>
              <a:t>lek </a:t>
            </a:r>
            <a:r>
              <a:rPr lang="en-US" dirty="0"/>
              <a:t>prolazi kroz posteljicu i može </a:t>
            </a:r>
            <a:r>
              <a:rPr lang="en-US" dirty="0" smtClean="0"/>
              <a:t>sprečiti</a:t>
            </a:r>
            <a:r>
              <a:rPr lang="sr-Latn-RS" dirty="0" smtClean="0"/>
              <a:t> </a:t>
            </a:r>
            <a:r>
              <a:rPr lang="en-US" dirty="0" smtClean="0"/>
              <a:t>stvaranj</a:t>
            </a:r>
            <a:r>
              <a:rPr lang="sr-Latn-RS" dirty="0" smtClean="0"/>
              <a:t>e</a:t>
            </a:r>
            <a:r>
              <a:rPr lang="en-US" dirty="0" smtClean="0"/>
              <a:t> hormona štitn</a:t>
            </a:r>
            <a:r>
              <a:rPr lang="sr-Latn-RS" dirty="0" smtClean="0"/>
              <a:t>e žlezde fetusa</a:t>
            </a:r>
            <a:r>
              <a:rPr lang="en-US" dirty="0" smtClean="0"/>
              <a:t>.</a:t>
            </a:r>
            <a:endParaRPr lang="sr-Latn-RS" dirty="0" smtClean="0"/>
          </a:p>
          <a:p>
            <a:r>
              <a:rPr lang="en-US" dirty="0" smtClean="0"/>
              <a:t>Basedowljeva </a:t>
            </a:r>
            <a:r>
              <a:rPr lang="en-US" dirty="0"/>
              <a:t>bolest se često poboljšava u </a:t>
            </a:r>
            <a:r>
              <a:rPr lang="en-US" dirty="0" smtClean="0"/>
              <a:t>poslednja </a:t>
            </a:r>
            <a:r>
              <a:rPr lang="en-US" dirty="0"/>
              <a:t>3 </a:t>
            </a:r>
            <a:r>
              <a:rPr lang="en-US" dirty="0" smtClean="0"/>
              <a:t>meseca </a:t>
            </a:r>
            <a:r>
              <a:rPr lang="en-US" dirty="0"/>
              <a:t>trudnoće, tako da se doza </a:t>
            </a:r>
            <a:r>
              <a:rPr lang="sr-Latn-RS" dirty="0" smtClean="0"/>
              <a:t>PTU</a:t>
            </a:r>
            <a:r>
              <a:rPr lang="en-US" dirty="0" smtClean="0"/>
              <a:t> </a:t>
            </a:r>
            <a:r>
              <a:rPr lang="en-US" dirty="0"/>
              <a:t>može smanjiti ili obustaviti. </a:t>
            </a:r>
            <a:r>
              <a:rPr lang="sr-Latn-RS" dirty="0" smtClean="0"/>
              <a:t>Iskusan h</a:t>
            </a:r>
            <a:r>
              <a:rPr lang="en-US" dirty="0" smtClean="0"/>
              <a:t>irurg </a:t>
            </a:r>
            <a:r>
              <a:rPr lang="en-US" dirty="0"/>
              <a:t>koji se bavi </a:t>
            </a:r>
            <a:r>
              <a:rPr lang="en-US" dirty="0" smtClean="0"/>
              <a:t>štitn</a:t>
            </a:r>
            <a:r>
              <a:rPr lang="sr-Latn-RS" dirty="0" smtClean="0"/>
              <a:t>om žlezdom može</a:t>
            </a:r>
            <a:r>
              <a:rPr lang="en-US" dirty="0" smtClean="0"/>
              <a:t> ženi</a:t>
            </a:r>
            <a:r>
              <a:rPr lang="sr-Latn-RS" dirty="0" smtClean="0"/>
              <a:t> uraditi </a:t>
            </a:r>
            <a:r>
              <a:rPr lang="en-US" dirty="0" smtClean="0"/>
              <a:t>tireoidektomij</a:t>
            </a:r>
            <a:r>
              <a:rPr lang="sr-Latn-RS" dirty="0" smtClean="0"/>
              <a:t>u</a:t>
            </a:r>
            <a:r>
              <a:rPr lang="en-US" dirty="0" smtClean="0"/>
              <a:t> </a:t>
            </a:r>
            <a:r>
              <a:rPr lang="en-US" dirty="0"/>
              <a:t>u drugom tromjesečju (</a:t>
            </a:r>
            <a:r>
              <a:rPr lang="en-US" dirty="0" smtClean="0"/>
              <a:t>četvrt</a:t>
            </a:r>
            <a:r>
              <a:rPr lang="sr-Latn-RS" dirty="0" smtClean="0"/>
              <a:t>i</a:t>
            </a:r>
            <a:r>
              <a:rPr lang="en-US" dirty="0" smtClean="0"/>
              <a:t> </a:t>
            </a:r>
            <a:r>
              <a:rPr lang="en-US" dirty="0"/>
              <a:t>do </a:t>
            </a:r>
            <a:r>
              <a:rPr lang="en-US" dirty="0" smtClean="0"/>
              <a:t>šest</a:t>
            </a:r>
            <a:r>
              <a:rPr lang="sr-Latn-RS" dirty="0" smtClean="0"/>
              <a:t>i</a:t>
            </a:r>
            <a:r>
              <a:rPr lang="en-US" dirty="0" smtClean="0"/>
              <a:t> mesec </a:t>
            </a:r>
            <a:r>
              <a:rPr lang="en-US" dirty="0"/>
              <a:t>trudnoće). Žena može započeti s uzimanjem hormona </a:t>
            </a:r>
            <a:r>
              <a:rPr lang="en-US" dirty="0" smtClean="0"/>
              <a:t>štitn</a:t>
            </a:r>
            <a:r>
              <a:rPr lang="sr-Latn-RS" dirty="0" smtClean="0"/>
              <a:t>e žlezde</a:t>
            </a:r>
            <a:r>
              <a:rPr lang="en-US" dirty="0" smtClean="0"/>
              <a:t> </a:t>
            </a:r>
            <a:r>
              <a:rPr lang="en-US" dirty="0"/>
              <a:t>24 sata nakon operacije pa do kraja života. Ti hormoni </a:t>
            </a:r>
            <a:r>
              <a:rPr lang="en-US" dirty="0" smtClean="0"/>
              <a:t>nadomeš</a:t>
            </a:r>
            <a:r>
              <a:rPr lang="sr-Latn-RS" dirty="0" smtClean="0"/>
              <a:t>ću</a:t>
            </a:r>
            <a:r>
              <a:rPr lang="en-US" dirty="0" smtClean="0"/>
              <a:t>ju </a:t>
            </a:r>
            <a:r>
              <a:rPr lang="en-US" dirty="0"/>
              <a:t>hormone koje bi štitnjača normalno stvarala pa zbog toga kod fetusa nema poteškoća.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59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1000108"/>
            <a:ext cx="8229600" cy="714380"/>
          </a:xfrm>
        </p:spPr>
        <p:txBody>
          <a:bodyPr>
            <a:noAutofit/>
          </a:bodyPr>
          <a:lstStyle/>
          <a:p>
            <a:r>
              <a:rPr lang="sr-Latn-RS" sz="4000" b="1" dirty="0" smtClean="0"/>
              <a:t>ENDOKRINOLOGIJA</a:t>
            </a:r>
            <a:endParaRPr lang="en-US" sz="4000" b="1" dirty="0"/>
          </a:p>
        </p:txBody>
      </p:sp>
      <p:pic>
        <p:nvPicPr>
          <p:cNvPr id="7" name="Content Placeholder 6" descr="AMBLEM PMF-FIZIKA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931397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 dirty="0" smtClean="0"/>
              <a:t>14.05.2021.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2FC7E-485B-4ABE-B7D4-E6CEB3FC9AC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-351349" y="1865594"/>
            <a:ext cx="946854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/>
            <a:r>
              <a:rPr lang="sr-Latn-RS" sz="2300" dirty="0" smtClean="0"/>
              <a:t>Grana interne medicine koja se bavi poremećajima endokrinog sistema i njegovim specifičnim izlučevinama – </a:t>
            </a:r>
            <a:r>
              <a:rPr lang="sr-Latn-RS" sz="2300" b="1" dirty="0" smtClean="0"/>
              <a:t>hormonima.</a:t>
            </a:r>
          </a:p>
          <a:p>
            <a:pPr lvl="1" algn="just"/>
            <a:endParaRPr lang="sr-Latn-RS" sz="2300" dirty="0"/>
          </a:p>
          <a:p>
            <a:pPr lvl="1" algn="just"/>
            <a:r>
              <a:rPr lang="sr-Latn-RS" sz="2300" dirty="0" smtClean="0"/>
              <a:t>Bavi se poremećima u radu žlezda sa unutrašnjim lučenjem, kao i oboljenjima koja nastaju kao posledica tih poremećaja.</a:t>
            </a:r>
          </a:p>
          <a:p>
            <a:pPr lvl="1" algn="just"/>
            <a:endParaRPr lang="sr-Latn-RS" sz="2300" dirty="0"/>
          </a:p>
          <a:p>
            <a:pPr lvl="1" algn="just"/>
            <a:r>
              <a:rPr lang="sr-Latn-RS" sz="2300" dirty="0" smtClean="0"/>
              <a:t>Dijabetes i bolesti štitaste žlezde, ali i druga stanja i oboljenja: hiperlipoproteinemija, ili povećanje holesteerola i triglecirida, gojaznost i poremećaj ishrane, metabolički sindromi, bolesti paraštitasteih žlezda, nadbubrežne žlezde, hipofize, ženskih i muških polnih hormona, poremećaj gustine kostiju, osteoporoza, osteopenija, spadaju u domen endokrinologije.</a:t>
            </a:r>
            <a:endParaRPr lang="en-US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881487"/>
            <a:ext cx="8229600" cy="714380"/>
          </a:xfrm>
        </p:spPr>
        <p:txBody>
          <a:bodyPr>
            <a:noAutofit/>
          </a:bodyPr>
          <a:lstStyle/>
          <a:p>
            <a:r>
              <a:rPr lang="sr-Latn-RS" sz="3600" b="1" dirty="0" smtClean="0"/>
              <a:t>ŠTITNA ŽLEZDA I TRUDNOĆA</a:t>
            </a:r>
            <a:endParaRPr lang="en-US" sz="3600" b="1" dirty="0"/>
          </a:p>
        </p:txBody>
      </p:sp>
      <p:pic>
        <p:nvPicPr>
          <p:cNvPr id="7" name="Content Placeholder 6" descr="AMBLEM PMF-FIZIKA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931397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 dirty="0" smtClean="0"/>
              <a:t>14.05.2021.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2FC7E-485B-4ABE-B7D4-E6CEB3FC9ACC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797214"/>
            <a:ext cx="91440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Tireoiditis</a:t>
            </a:r>
            <a:r>
              <a:rPr lang="en-US" dirty="0"/>
              <a:t>, upala </a:t>
            </a:r>
            <a:r>
              <a:rPr lang="en-US" dirty="0" smtClean="0"/>
              <a:t>štitn</a:t>
            </a:r>
            <a:r>
              <a:rPr lang="sr-Latn-RS" dirty="0" smtClean="0"/>
              <a:t>e žlezde</a:t>
            </a:r>
            <a:r>
              <a:rPr lang="en-US" dirty="0" smtClean="0"/>
              <a:t>, </a:t>
            </a:r>
            <a:r>
              <a:rPr lang="en-US" dirty="0"/>
              <a:t>uzrokuje bolno povećanje na vratu. U trudnoći, privremeno povećanje </a:t>
            </a:r>
            <a:r>
              <a:rPr lang="sr-Latn-RS" dirty="0" smtClean="0"/>
              <a:t>nivoa</a:t>
            </a:r>
            <a:r>
              <a:rPr lang="en-US" dirty="0" smtClean="0"/>
              <a:t> </a:t>
            </a:r>
            <a:r>
              <a:rPr lang="en-US" dirty="0"/>
              <a:t>hormona </a:t>
            </a:r>
            <a:r>
              <a:rPr lang="en-US" dirty="0" smtClean="0"/>
              <a:t>štitn</a:t>
            </a:r>
            <a:r>
              <a:rPr lang="sr-Latn-RS" dirty="0" smtClean="0"/>
              <a:t>e žlezde</a:t>
            </a:r>
            <a:r>
              <a:rPr lang="en-US" dirty="0" smtClean="0"/>
              <a:t> </a:t>
            </a:r>
            <a:r>
              <a:rPr lang="en-US" dirty="0"/>
              <a:t>uzrokuje privremene simptome, koje obično ne treba </a:t>
            </a:r>
            <a:r>
              <a:rPr lang="en-US" dirty="0" smtClean="0"/>
              <a:t>lečiti</a:t>
            </a:r>
            <a:r>
              <a:rPr lang="en-US" dirty="0"/>
              <a:t>. U prvih nekoliko </a:t>
            </a:r>
            <a:r>
              <a:rPr lang="sr-Latn-RS" dirty="0" smtClean="0"/>
              <a:t>nedelja</a:t>
            </a:r>
            <a:r>
              <a:rPr lang="en-US" dirty="0" smtClean="0"/>
              <a:t> </a:t>
            </a:r>
            <a:r>
              <a:rPr lang="en-US" dirty="0"/>
              <a:t>nakon </a:t>
            </a:r>
            <a:r>
              <a:rPr lang="en-US" dirty="0" smtClean="0"/>
              <a:t>porod</a:t>
            </a:r>
            <a:r>
              <a:rPr lang="sr-Latn-RS" dirty="0" smtClean="0"/>
              <a:t>jaj</a:t>
            </a:r>
            <a:r>
              <a:rPr lang="en-US" dirty="0" smtClean="0"/>
              <a:t>a </a:t>
            </a:r>
            <a:r>
              <a:rPr lang="en-US" dirty="0"/>
              <a:t>naglo se može razviti bezbolni oblik tireoiditisa praćen privremenim povećanjem hormona </a:t>
            </a:r>
            <a:r>
              <a:rPr lang="en-US" dirty="0" smtClean="0"/>
              <a:t>štitn</a:t>
            </a:r>
            <a:r>
              <a:rPr lang="sr-Latn-RS" dirty="0" smtClean="0"/>
              <a:t>e žlezde</a:t>
            </a:r>
            <a:r>
              <a:rPr lang="en-US" dirty="0" smtClean="0"/>
              <a:t>. </a:t>
            </a:r>
            <a:r>
              <a:rPr lang="en-US" dirty="0"/>
              <a:t>Ovaj poremećaj može potrajati ili se pogoršati, ponekad uz kratke ponavljajuće epizode povećanog stvaranja </a:t>
            </a:r>
            <a:r>
              <a:rPr lang="en-US" dirty="0" smtClean="0"/>
              <a:t>hormona.</a:t>
            </a:r>
            <a:endParaRPr lang="en-US" dirty="0"/>
          </a:p>
          <a:p>
            <a:endParaRPr lang="en-US" dirty="0"/>
          </a:p>
          <a:p>
            <a:r>
              <a:rPr lang="en-US" dirty="0"/>
              <a:t>Dva najčešća uzroka </a:t>
            </a:r>
            <a:r>
              <a:rPr lang="en-US" dirty="0" smtClean="0"/>
              <a:t>nisk</a:t>
            </a:r>
            <a:r>
              <a:rPr lang="sr-Latn-RS" dirty="0" smtClean="0"/>
              <a:t>og nivoa</a:t>
            </a:r>
            <a:r>
              <a:rPr lang="en-US" dirty="0" smtClean="0"/>
              <a:t> </a:t>
            </a:r>
            <a:r>
              <a:rPr lang="en-US" dirty="0"/>
              <a:t>hormona </a:t>
            </a:r>
            <a:r>
              <a:rPr lang="en-US" dirty="0" smtClean="0"/>
              <a:t>štitn</a:t>
            </a:r>
            <a:r>
              <a:rPr lang="sr-Latn-RS" dirty="0" smtClean="0"/>
              <a:t>e žlezde</a:t>
            </a:r>
            <a:r>
              <a:rPr lang="en-US" dirty="0" smtClean="0"/>
              <a:t> </a:t>
            </a:r>
            <a:r>
              <a:rPr lang="en-US" dirty="0"/>
              <a:t>u trudnoći su </a:t>
            </a:r>
            <a:r>
              <a:rPr lang="en-US" b="1" dirty="0"/>
              <a:t>Hashimotov tireoiditis</a:t>
            </a:r>
            <a:r>
              <a:rPr lang="en-US" dirty="0"/>
              <a:t>, koji je uzrokovan </a:t>
            </a:r>
            <a:r>
              <a:rPr lang="sr-Latn-RS" dirty="0" smtClean="0"/>
              <a:t>antitelima</a:t>
            </a:r>
            <a:r>
              <a:rPr lang="en-US" dirty="0" smtClean="0"/>
              <a:t> </a:t>
            </a:r>
            <a:r>
              <a:rPr lang="en-US" dirty="0"/>
              <a:t>koja </a:t>
            </a:r>
            <a:r>
              <a:rPr lang="en-US" dirty="0" smtClean="0"/>
              <a:t>sprečavaju </a:t>
            </a:r>
            <a:r>
              <a:rPr lang="en-US" dirty="0"/>
              <a:t>stvaranje hormona štitnjače, i </a:t>
            </a:r>
            <a:r>
              <a:rPr lang="en-US" b="1" dirty="0"/>
              <a:t>prethodno </a:t>
            </a:r>
            <a:r>
              <a:rPr lang="en-US" b="1" dirty="0" smtClean="0"/>
              <a:t>lečena </a:t>
            </a:r>
            <a:r>
              <a:rPr lang="en-US" b="1" dirty="0"/>
              <a:t>Basedowljeva bolest</a:t>
            </a:r>
            <a:r>
              <a:rPr lang="en-US" dirty="0"/>
              <a:t>. Hashimotov tireoiditis </a:t>
            </a:r>
            <a:r>
              <a:rPr lang="en-US" dirty="0" smtClean="0"/>
              <a:t>t</a:t>
            </a:r>
            <a:r>
              <a:rPr lang="sr-Latn-RS" dirty="0" smtClean="0"/>
              <a:t>o</a:t>
            </a:r>
            <a:r>
              <a:rPr lang="en-US" dirty="0" smtClean="0"/>
              <a:t>kom </a:t>
            </a:r>
            <a:r>
              <a:rPr lang="en-US" dirty="0"/>
              <a:t>trudnoće postaje privremeno blaže izražen. Žena koja ima </a:t>
            </a:r>
            <a:r>
              <a:rPr lang="en-US" dirty="0" smtClean="0"/>
              <a:t>ni</a:t>
            </a:r>
            <a:r>
              <a:rPr lang="sr-Latn-RS" dirty="0" smtClean="0"/>
              <a:t>zak</a:t>
            </a:r>
            <a:r>
              <a:rPr lang="en-US" dirty="0" smtClean="0"/>
              <a:t> </a:t>
            </a:r>
            <a:r>
              <a:rPr lang="sr-Latn-RS" dirty="0" smtClean="0"/>
              <a:t>nivo</a:t>
            </a:r>
            <a:r>
              <a:rPr lang="en-US" dirty="0" smtClean="0"/>
              <a:t> </a:t>
            </a:r>
            <a:r>
              <a:rPr lang="en-US" dirty="0"/>
              <a:t>hormona </a:t>
            </a:r>
            <a:r>
              <a:rPr lang="en-US" dirty="0" smtClean="0"/>
              <a:t>štitn</a:t>
            </a:r>
            <a:r>
              <a:rPr lang="sr-Latn-RS" dirty="0" smtClean="0"/>
              <a:t>e žlezde</a:t>
            </a:r>
            <a:r>
              <a:rPr lang="en-US" dirty="0" smtClean="0"/>
              <a:t> dobi</a:t>
            </a:r>
            <a:r>
              <a:rPr lang="sr-Latn-RS" dirty="0" smtClean="0"/>
              <a:t>j</a:t>
            </a:r>
            <a:r>
              <a:rPr lang="en-US" dirty="0" smtClean="0"/>
              <a:t>a </a:t>
            </a:r>
            <a:r>
              <a:rPr lang="sr-Latn-RS" dirty="0" smtClean="0"/>
              <a:t>supstitucione</a:t>
            </a:r>
            <a:r>
              <a:rPr lang="en-US" dirty="0" smtClean="0"/>
              <a:t> </a:t>
            </a:r>
            <a:r>
              <a:rPr lang="en-US" dirty="0"/>
              <a:t>hormone </a:t>
            </a:r>
            <a:r>
              <a:rPr lang="sr-Latn-RS" dirty="0" smtClean="0"/>
              <a:t>u </a:t>
            </a:r>
            <a:r>
              <a:rPr lang="en-US" dirty="0" smtClean="0"/>
              <a:t>tabletama</a:t>
            </a:r>
            <a:r>
              <a:rPr lang="en-US" dirty="0"/>
              <a:t>. Nakon nekoliko </a:t>
            </a:r>
            <a:r>
              <a:rPr lang="sr-Latn-RS" dirty="0" smtClean="0"/>
              <a:t>nedelja</a:t>
            </a:r>
            <a:r>
              <a:rPr lang="en-US" dirty="0" smtClean="0"/>
              <a:t>, </a:t>
            </a:r>
            <a:r>
              <a:rPr lang="sr-Latn-RS" dirty="0" smtClean="0"/>
              <a:t>sprovode se analize krvi</a:t>
            </a:r>
            <a:r>
              <a:rPr lang="en-US" dirty="0" smtClean="0"/>
              <a:t> </a:t>
            </a:r>
            <a:r>
              <a:rPr lang="en-US" dirty="0"/>
              <a:t>kako bi se </a:t>
            </a:r>
            <a:r>
              <a:rPr lang="en-US" dirty="0" smtClean="0"/>
              <a:t>izmjeri</a:t>
            </a:r>
            <a:r>
              <a:rPr lang="sr-Latn-RS" dirty="0" smtClean="0"/>
              <a:t>o nivo</a:t>
            </a:r>
            <a:r>
              <a:rPr lang="en-US" dirty="0" smtClean="0"/>
              <a:t> </a:t>
            </a:r>
            <a:r>
              <a:rPr lang="en-US" dirty="0"/>
              <a:t>hormona </a:t>
            </a:r>
            <a:r>
              <a:rPr lang="en-US" dirty="0" smtClean="0"/>
              <a:t>i </a:t>
            </a:r>
            <a:r>
              <a:rPr lang="en-US" dirty="0"/>
              <a:t>kako bi se doza mogla, ako je to potrebno, podesiti. </a:t>
            </a:r>
            <a:endParaRPr lang="sr-Latn-RS" dirty="0" smtClean="0"/>
          </a:p>
          <a:p>
            <a:r>
              <a:rPr lang="en-US" dirty="0" smtClean="0"/>
              <a:t>Umerena </a:t>
            </a:r>
            <a:r>
              <a:rPr lang="en-US" dirty="0"/>
              <a:t>podešavanja doze mogu biti nužna uz </a:t>
            </a:r>
            <a:r>
              <a:rPr lang="en-US" dirty="0" smtClean="0"/>
              <a:t>dalji </a:t>
            </a:r>
            <a:r>
              <a:rPr lang="en-US" dirty="0"/>
              <a:t>razvoj trudnoće.</a:t>
            </a:r>
          </a:p>
        </p:txBody>
      </p:sp>
    </p:spTree>
    <p:extLst>
      <p:ext uri="{BB962C8B-B14F-4D97-AF65-F5344CB8AC3E}">
        <p14:creationId xmlns:p14="http://schemas.microsoft.com/office/powerpoint/2010/main" val="292257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023324"/>
            <a:ext cx="8229600" cy="714380"/>
          </a:xfrm>
        </p:spPr>
        <p:txBody>
          <a:bodyPr>
            <a:noAutofit/>
          </a:bodyPr>
          <a:lstStyle/>
          <a:p>
            <a:r>
              <a:rPr lang="sr-Latn-RS" sz="3600" b="1" dirty="0" smtClean="0"/>
              <a:t>ŠTITNA ŽLEZDA I TRUDNOĆA</a:t>
            </a:r>
            <a:endParaRPr lang="en-US" sz="3600" b="1" dirty="0"/>
          </a:p>
        </p:txBody>
      </p:sp>
      <p:pic>
        <p:nvPicPr>
          <p:cNvPr id="7" name="Content Placeholder 6" descr="AMBLEM PMF-FIZIKA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931397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 dirty="0" smtClean="0"/>
              <a:t>14.05.2021.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2FC7E-485B-4ABE-B7D4-E6CEB3FC9ACC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2276872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U 4% do 7% žena štitna </a:t>
            </a:r>
            <a:r>
              <a:rPr lang="en-US" dirty="0" smtClean="0"/>
              <a:t>žlezda </a:t>
            </a:r>
            <a:r>
              <a:rPr lang="en-US" dirty="0"/>
              <a:t>ne radi dobro u prvih 6 </a:t>
            </a:r>
            <a:r>
              <a:rPr lang="en-US" dirty="0" smtClean="0"/>
              <a:t>meseci </a:t>
            </a:r>
            <a:r>
              <a:rPr lang="en-US" dirty="0"/>
              <a:t>nakon trudnoće. </a:t>
            </a:r>
            <a:endParaRPr lang="sr-Latn-RS" dirty="0" smtClean="0"/>
          </a:p>
          <a:p>
            <a:endParaRPr lang="sr-Latn-RS" dirty="0"/>
          </a:p>
          <a:p>
            <a:r>
              <a:rPr lang="en-US" dirty="0" smtClean="0"/>
              <a:t>Žene </a:t>
            </a:r>
            <a:r>
              <a:rPr lang="en-US" dirty="0"/>
              <a:t>koje imaju </a:t>
            </a:r>
            <a:r>
              <a:rPr lang="sr-Latn-RS" dirty="0" smtClean="0"/>
              <a:t>pozitivnu porodičnu anamnezu za bolesti štitne žlezde i</a:t>
            </a:r>
            <a:r>
              <a:rPr lang="en-US" dirty="0" smtClean="0"/>
              <a:t>li </a:t>
            </a:r>
            <a:r>
              <a:rPr lang="en-US" dirty="0"/>
              <a:t>dijabetes ili koje već imaju poteškoća sa </a:t>
            </a:r>
            <a:r>
              <a:rPr lang="en-US" dirty="0" smtClean="0"/>
              <a:t>štitn</a:t>
            </a:r>
            <a:r>
              <a:rPr lang="sr-Latn-RS" dirty="0" smtClean="0"/>
              <a:t>om žlezdom</a:t>
            </a:r>
            <a:r>
              <a:rPr lang="en-US" dirty="0" smtClean="0"/>
              <a:t>, </a:t>
            </a:r>
            <a:r>
              <a:rPr lang="en-US" dirty="0"/>
              <a:t>poput </a:t>
            </a:r>
            <a:r>
              <a:rPr lang="sr-Latn-RS" dirty="0" smtClean="0"/>
              <a:t>uvećanja štitne žlezde</a:t>
            </a:r>
            <a:r>
              <a:rPr lang="en-US" dirty="0" smtClean="0"/>
              <a:t> </a:t>
            </a:r>
            <a:r>
              <a:rPr lang="en-US" dirty="0"/>
              <a:t>(struma, guša) ili Hashimotov tireoiditis, tome su </a:t>
            </a:r>
            <a:r>
              <a:rPr lang="sr-Latn-RS" dirty="0" smtClean="0"/>
              <a:t>naročito</a:t>
            </a:r>
            <a:r>
              <a:rPr lang="en-US" dirty="0" smtClean="0"/>
              <a:t> </a:t>
            </a:r>
            <a:r>
              <a:rPr lang="en-US" dirty="0"/>
              <a:t>podložne. </a:t>
            </a:r>
            <a:endParaRPr lang="sr-Latn-RS" dirty="0" smtClean="0"/>
          </a:p>
          <a:p>
            <a:endParaRPr lang="sr-Latn-RS" dirty="0"/>
          </a:p>
          <a:p>
            <a:r>
              <a:rPr lang="en-US" dirty="0" smtClean="0"/>
              <a:t>Ni</a:t>
            </a:r>
            <a:r>
              <a:rPr lang="sr-Latn-RS" dirty="0" smtClean="0"/>
              <a:t>zak</a:t>
            </a:r>
            <a:r>
              <a:rPr lang="en-US" dirty="0" smtClean="0"/>
              <a:t> </a:t>
            </a:r>
            <a:r>
              <a:rPr lang="en-US" dirty="0"/>
              <a:t>ili </a:t>
            </a:r>
            <a:r>
              <a:rPr lang="en-US" dirty="0" smtClean="0"/>
              <a:t>visok </a:t>
            </a:r>
            <a:r>
              <a:rPr lang="sr-Latn-RS" dirty="0" smtClean="0"/>
              <a:t>nivo</a:t>
            </a:r>
            <a:r>
              <a:rPr lang="en-US" dirty="0" smtClean="0"/>
              <a:t> </a:t>
            </a:r>
            <a:r>
              <a:rPr lang="en-US" dirty="0"/>
              <a:t>hormona </a:t>
            </a:r>
            <a:r>
              <a:rPr lang="en-US" dirty="0" smtClean="0"/>
              <a:t>štitn</a:t>
            </a:r>
            <a:r>
              <a:rPr lang="sr-Latn-RS" dirty="0" smtClean="0"/>
              <a:t>e žlezde</a:t>
            </a:r>
            <a:r>
              <a:rPr lang="en-US" dirty="0" smtClean="0"/>
              <a:t> </a:t>
            </a:r>
            <a:r>
              <a:rPr lang="en-US" dirty="0"/>
              <a:t>nakon trudnoće obično je </a:t>
            </a:r>
            <a:r>
              <a:rPr lang="en-US" dirty="0" smtClean="0"/>
              <a:t>privremen </a:t>
            </a:r>
            <a:r>
              <a:rPr lang="en-US" dirty="0"/>
              <a:t>ali može biti potrebno </a:t>
            </a:r>
            <a:r>
              <a:rPr lang="en-US" dirty="0" smtClean="0"/>
              <a:t>lečenje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2609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1000108"/>
            <a:ext cx="8229600" cy="714380"/>
          </a:xfrm>
        </p:spPr>
        <p:txBody>
          <a:bodyPr>
            <a:noAutofit/>
          </a:bodyPr>
          <a:lstStyle/>
          <a:p>
            <a:r>
              <a:rPr lang="sr-Latn-RS" sz="4000" b="1" dirty="0" smtClean="0"/>
              <a:t>ENDOKRINI SISTEM</a:t>
            </a:r>
            <a:endParaRPr lang="en-US" sz="4000" b="1" dirty="0"/>
          </a:p>
        </p:txBody>
      </p:sp>
      <p:pic>
        <p:nvPicPr>
          <p:cNvPr id="7" name="Content Placeholder 6" descr="AMBLEM PMF-FIZIKA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931397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 dirty="0" smtClean="0"/>
              <a:t>14.05.2021.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2FC7E-485B-4ABE-B7D4-E6CEB3FC9AC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0" y="2004093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r-Latn-RS" sz="2400" dirty="0" smtClean="0"/>
              <a:t>Kompleksni sistem koji održava homeostazu organizma, uprkos brojnim faktorima spoljašnje i unutrašnje sredine koji imaju tendenciju da je destabilizuju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r-Latn-RS" sz="2400" dirty="0" smtClean="0"/>
              <a:t>Jedna od njegovih glavnih uloga je uspostavljanje biološke komunikacije izmedju različitih organskih sistema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r-Latn-RS" sz="2400" dirty="0" smtClean="0"/>
              <a:t>Stvara veliki broj hormona koji imaju specifičnost za različite ćelije u organizmu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4387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1000108"/>
            <a:ext cx="8229600" cy="714380"/>
          </a:xfrm>
        </p:spPr>
        <p:txBody>
          <a:bodyPr>
            <a:noAutofit/>
          </a:bodyPr>
          <a:lstStyle/>
          <a:p>
            <a:r>
              <a:rPr lang="sr-Latn-RS" sz="4000" b="1" dirty="0" smtClean="0"/>
              <a:t>ENDOKRINI SISTEM</a:t>
            </a:r>
            <a:endParaRPr lang="en-US" sz="4000" b="1" dirty="0"/>
          </a:p>
        </p:txBody>
      </p:sp>
      <p:pic>
        <p:nvPicPr>
          <p:cNvPr id="7" name="Content Placeholder 6" descr="AMBLEM PMF-FIZIKA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931397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 dirty="0" smtClean="0"/>
              <a:t>14.05.2021.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2FC7E-485B-4ABE-B7D4-E6CEB3FC9AC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0" y="2004093"/>
            <a:ext cx="914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r-Latn-RS" sz="2400" dirty="0" smtClean="0"/>
              <a:t>Uloga u registrovanju promena unutrašnje i spoljašnje sredine organizma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r-Latn-RS" sz="2400" dirty="0" smtClean="0"/>
              <a:t>Obezbedjuje konkretnu aktivnost organizma ka neophodnim prilagodjavanjima u cilju adekvatne adaptacije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r-Latn-RS" sz="2400" dirty="0" smtClean="0"/>
              <a:t>Sazrevanje reproduktivnog i centralnog nervnog sistema kod fetusa u razvoju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r-Latn-RS" sz="2400" dirty="0" smtClean="0"/>
              <a:t>Stimulacija postepenog rasta i razvoja za vreme detinjstva i adolescencije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r-Latn-RS" sz="2400" dirty="0" smtClean="0"/>
              <a:t>Koordinacija razvoja reproduktivnog sistema – muškog i ženskog</a:t>
            </a:r>
          </a:p>
        </p:txBody>
      </p:sp>
    </p:spTree>
    <p:extLst>
      <p:ext uri="{BB962C8B-B14F-4D97-AF65-F5344CB8AC3E}">
        <p14:creationId xmlns:p14="http://schemas.microsoft.com/office/powerpoint/2010/main" val="283559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1000108"/>
            <a:ext cx="8229600" cy="714380"/>
          </a:xfrm>
        </p:spPr>
        <p:txBody>
          <a:bodyPr>
            <a:noAutofit/>
          </a:bodyPr>
          <a:lstStyle/>
          <a:p>
            <a:r>
              <a:rPr lang="sr-Latn-RS" b="1" dirty="0" smtClean="0"/>
              <a:t>ENDOKRINI HORMONI</a:t>
            </a:r>
            <a:endParaRPr lang="en-US" b="1" dirty="0"/>
          </a:p>
        </p:txBody>
      </p:sp>
      <p:pic>
        <p:nvPicPr>
          <p:cNvPr id="7" name="Content Placeholder 6" descr="AMBLEM PMF-FIZIKA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931397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 dirty="0" smtClean="0"/>
              <a:t>14.05.2021.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2FC7E-485B-4ABE-B7D4-E6CEB3FC9AC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0" y="2004093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r-Latn-RS" sz="2800" dirty="0" smtClean="0"/>
              <a:t>Omogućavaju komunikaciju u okviru endokrinog sistema, kao i endokrinog sistema sa imunološkim sistemom i CNSom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sr-Latn-RS" sz="28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r-Latn-RS" sz="2800" dirty="0" smtClean="0"/>
              <a:t>Hormoni mogu biti peptidi i proteini, amini i aminokiseline,steroidi</a:t>
            </a:r>
          </a:p>
        </p:txBody>
      </p:sp>
    </p:spTree>
    <p:extLst>
      <p:ext uri="{BB962C8B-B14F-4D97-AF65-F5344CB8AC3E}">
        <p14:creationId xmlns:p14="http://schemas.microsoft.com/office/powerpoint/2010/main" val="386332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1000108"/>
            <a:ext cx="8229600" cy="714380"/>
          </a:xfrm>
        </p:spPr>
        <p:txBody>
          <a:bodyPr>
            <a:noAutofit/>
          </a:bodyPr>
          <a:lstStyle/>
          <a:p>
            <a:r>
              <a:rPr lang="sr-Latn-RS" b="1" dirty="0" smtClean="0"/>
              <a:t>ENDOKRINI HORMONI</a:t>
            </a:r>
            <a:endParaRPr lang="en-US" b="1" dirty="0"/>
          </a:p>
        </p:txBody>
      </p:sp>
      <p:pic>
        <p:nvPicPr>
          <p:cNvPr id="7" name="Content Placeholder 6" descr="AMBLEM PMF-FIZIKA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931397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 dirty="0" smtClean="0"/>
              <a:t>14.05.2021.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2FC7E-485B-4ABE-B7D4-E6CEB3FC9AC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0" y="2004093"/>
            <a:ext cx="9144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r-Latn-RS" sz="2600" dirty="0" smtClean="0"/>
              <a:t>Endokrine ćelije sekretuju hormone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r-Latn-RS" sz="2600" dirty="0"/>
              <a:t>Da bi ostvarili svoje efekte na ciljna tkiva moraju da se sekretuju van </a:t>
            </a:r>
            <a:r>
              <a:rPr lang="sr-Latn-RS" sz="2600" dirty="0" smtClean="0"/>
              <a:t>ćelije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r-Latn-RS" sz="2600" dirty="0" smtClean="0"/>
              <a:t>Pomoću cirkulacije se hormoni prenose do ciljne ćelije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r-Latn-RS" sz="2600" dirty="0" smtClean="0"/>
              <a:t>Prepoznaju receptor na ciljnoj ćeliji i vežu se za njega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r-Latn-RS" sz="2600" dirty="0" smtClean="0"/>
              <a:t>Ispoljavaju biološko dejstvo na ciljnoj ćeliji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r-Latn-RS" sz="2600" dirty="0" smtClean="0"/>
              <a:t>Blokiranje sekrecije hormona izaziva signal koji se dobija mehanizmom povratne sprege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sr-Latn-RS" sz="2600" dirty="0"/>
          </a:p>
        </p:txBody>
      </p:sp>
    </p:spTree>
    <p:extLst>
      <p:ext uri="{BB962C8B-B14F-4D97-AF65-F5344CB8AC3E}">
        <p14:creationId xmlns:p14="http://schemas.microsoft.com/office/powerpoint/2010/main" val="270188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1000108"/>
            <a:ext cx="8229600" cy="714380"/>
          </a:xfrm>
        </p:spPr>
        <p:txBody>
          <a:bodyPr>
            <a:noAutofit/>
          </a:bodyPr>
          <a:lstStyle/>
          <a:p>
            <a:r>
              <a:rPr lang="sr-Latn-RS" b="1" dirty="0" smtClean="0"/>
              <a:t>ENDOKRINI HORMONI</a:t>
            </a:r>
            <a:endParaRPr lang="en-US" b="1" dirty="0"/>
          </a:p>
        </p:txBody>
      </p:sp>
      <p:pic>
        <p:nvPicPr>
          <p:cNvPr id="7" name="Content Placeholder 6" descr="AMBLEM PMF-FIZIKA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931397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 dirty="0" smtClean="0"/>
              <a:t>14.05.2021.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2FC7E-485B-4ABE-B7D4-E6CEB3FC9AC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0" y="2004093"/>
            <a:ext cx="91440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r-Latn-RS" sz="2600" dirty="0" smtClean="0"/>
              <a:t>Mogu da deluju: </a:t>
            </a:r>
          </a:p>
          <a:p>
            <a:pPr marL="1657350" lvl="3" indent="-285750" algn="just">
              <a:buFont typeface="Arial" panose="020B0604020202020204" pitchFamily="34" charset="0"/>
              <a:buChar char="•"/>
            </a:pPr>
            <a:r>
              <a:rPr lang="sr-Latn-RS" sz="2600" dirty="0" smtClean="0"/>
              <a:t>Autokrino – deluju na ćeliju koja ih je stvorila</a:t>
            </a:r>
          </a:p>
          <a:p>
            <a:pPr marL="1657350" lvl="3" indent="-285750" algn="just">
              <a:buFont typeface="Arial" panose="020B0604020202020204" pitchFamily="34" charset="0"/>
              <a:buChar char="•"/>
            </a:pPr>
            <a:r>
              <a:rPr lang="sr-Latn-RS" sz="2600" dirty="0" smtClean="0"/>
              <a:t>Parakrino – deluju na susednu ćeliju od one koja ih je stvorila</a:t>
            </a:r>
          </a:p>
          <a:p>
            <a:pPr marL="1657350" lvl="3" indent="-285750" algn="just">
              <a:buFont typeface="Arial" panose="020B0604020202020204" pitchFamily="34" charset="0"/>
              <a:buChar char="•"/>
            </a:pPr>
            <a:r>
              <a:rPr lang="sr-Latn-RS" sz="2600" dirty="0" smtClean="0"/>
              <a:t>Endokrino – deluju na udaljenu ćeliju</a:t>
            </a:r>
          </a:p>
        </p:txBody>
      </p:sp>
    </p:spTree>
    <p:extLst>
      <p:ext uri="{BB962C8B-B14F-4D97-AF65-F5344CB8AC3E}">
        <p14:creationId xmlns:p14="http://schemas.microsoft.com/office/powerpoint/2010/main" val="1552218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1000108"/>
            <a:ext cx="8229600" cy="714380"/>
          </a:xfrm>
        </p:spPr>
        <p:txBody>
          <a:bodyPr>
            <a:noAutofit/>
          </a:bodyPr>
          <a:lstStyle/>
          <a:p>
            <a:r>
              <a:rPr lang="sr-Latn-RS" sz="4000" b="1" dirty="0" smtClean="0"/>
              <a:t>DEJSTVO HORMONA NA RECEPTOR</a:t>
            </a:r>
            <a:endParaRPr lang="en-US" sz="4000" b="1" dirty="0"/>
          </a:p>
        </p:txBody>
      </p:sp>
      <p:pic>
        <p:nvPicPr>
          <p:cNvPr id="7" name="Content Placeholder 6" descr="AMBLEM PMF-FIZIKA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931397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 dirty="0" smtClean="0"/>
              <a:t>14.05.2021.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2FC7E-485B-4ABE-B7D4-E6CEB3FC9AC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0" y="2004093"/>
            <a:ext cx="91440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r-Latn-RS" sz="2600" dirty="0" smtClean="0"/>
              <a:t>Proteinski hormoni deluju na receptor koji se nalazi na površini ćelijske membrane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r-Latn-RS" sz="2600" dirty="0" smtClean="0"/>
              <a:t>Lipidni hormoni deluju na intracelularene, jedarne receptore</a:t>
            </a:r>
          </a:p>
        </p:txBody>
      </p:sp>
    </p:spTree>
    <p:extLst>
      <p:ext uri="{BB962C8B-B14F-4D97-AF65-F5344CB8AC3E}">
        <p14:creationId xmlns:p14="http://schemas.microsoft.com/office/powerpoint/2010/main" val="428607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917"/>
            <a:ext cx="9144000" cy="714380"/>
          </a:xfrm>
        </p:spPr>
        <p:txBody>
          <a:bodyPr>
            <a:noAutofit/>
          </a:bodyPr>
          <a:lstStyle/>
          <a:p>
            <a:r>
              <a:rPr lang="sr-Latn-RS" sz="3200" b="1" dirty="0" smtClean="0"/>
              <a:t>MEHANIZAM KONTROLE ENDOKRINOG SISTEMA</a:t>
            </a:r>
            <a:endParaRPr lang="en-US" sz="3200" b="1" dirty="0"/>
          </a:p>
        </p:txBody>
      </p:sp>
      <p:pic>
        <p:nvPicPr>
          <p:cNvPr id="7" name="Content Placeholder 6" descr="AMBLEM PMF-FIZIKA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931397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 dirty="0" smtClean="0"/>
              <a:t>14.05.2021.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2FC7E-485B-4ABE-B7D4-E6CEB3FC9AC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0" y="2004093"/>
            <a:ext cx="91440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r-Latn-RS" sz="2600" dirty="0" smtClean="0"/>
              <a:t>Mehanizam povratne sprege (negativna i pozitivn povratna sprega)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r-Latn-RS" sz="2600" dirty="0" smtClean="0"/>
              <a:t>Obrasci ritmične sekrecije hormona (pulzatilni, dnevni, mesečni, godišnji..)</a:t>
            </a:r>
          </a:p>
        </p:txBody>
      </p:sp>
    </p:spTree>
    <p:extLst>
      <p:ext uri="{BB962C8B-B14F-4D97-AF65-F5344CB8AC3E}">
        <p14:creationId xmlns:p14="http://schemas.microsoft.com/office/powerpoint/2010/main" val="79812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1548</TotalTime>
  <Words>1642</Words>
  <Application>Microsoft Office PowerPoint</Application>
  <PresentationFormat>On-screen Show (4:3)</PresentationFormat>
  <Paragraphs>148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Times New Roman</vt:lpstr>
      <vt:lpstr>Office Theme</vt:lpstr>
      <vt:lpstr>Fizičke osnove elektroterapije i elektrodijagnostike  Modul D: Diplomirani fizičar – medicinska fizika pod rukovodstvom prof. Nenada Stevanovića      Fiziologija štitaste žlezde. Hipertitireoza. Hipotireoza. Štitasta žlezda i trudnoća.    Klinička prezentacija pojedinih oboljenja štitaste žlezde   XII nedelja predavanja i vežbi</vt:lpstr>
      <vt:lpstr>ENDOKRINOLOGIJA</vt:lpstr>
      <vt:lpstr>ENDOKRINI SISTEM</vt:lpstr>
      <vt:lpstr>ENDOKRINI SISTEM</vt:lpstr>
      <vt:lpstr>ENDOKRINI HORMONI</vt:lpstr>
      <vt:lpstr>ENDOKRINI HORMONI</vt:lpstr>
      <vt:lpstr>ENDOKRINI HORMONI</vt:lpstr>
      <vt:lpstr>DEJSTVO HORMONA NA RECEPTOR</vt:lpstr>
      <vt:lpstr>MEHANIZAM KONTROLE ENDOKRINOG SISTEMA</vt:lpstr>
      <vt:lpstr>MEHANIZAM KONTROLE ENDOKRINOG SISTEMA</vt:lpstr>
      <vt:lpstr>ENDOKRINOLOGIJA – ŠTITASTA ŽLEZDA</vt:lpstr>
      <vt:lpstr>ŠTITASTA ŽLEZDA – OSNOVNI POJMOVI</vt:lpstr>
      <vt:lpstr>ŠTITNA ŽLEZDA - FUNKCIJA</vt:lpstr>
      <vt:lpstr>ŠTITNA ŽLEZDA - POREMEĆAJI</vt:lpstr>
      <vt:lpstr>ŠTITNA ŽLEZDA – POREMEĆAJI RASTA</vt:lpstr>
      <vt:lpstr>HIPERTIREOZA</vt:lpstr>
      <vt:lpstr>HIPOTIREOZA</vt:lpstr>
      <vt:lpstr>ZAPALJENJE ŠTITASTE ŽLEZDE</vt:lpstr>
      <vt:lpstr>ŠTITNA ŽLEZDA I TRUDNOĆA</vt:lpstr>
      <vt:lpstr>ŠTITNA ŽLEZDA I TRUDNOĆA</vt:lpstr>
      <vt:lpstr>ŠTITNA ŽLEZDA I TRUDNOĆA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Физичке основе електротерапије и електродијагностике  Модул Д: Дипломирани физичар – медицинска физика   ОСНОВИ ФИЗИКЕ И ЕЛЕКТРОФИЗИОЛОГИЈЕ СПРОВОДНОГ СИСТЕМА СРЦА.  ЕЛЕКТРОКАРДИОГРАФИЈА. II недеља предавања и вежби</dc:title>
  <dc:creator>Jovan</dc:creator>
  <cp:lastModifiedBy>Admin</cp:lastModifiedBy>
  <cp:revision>161</cp:revision>
  <dcterms:created xsi:type="dcterms:W3CDTF">2021-03-02T09:04:45Z</dcterms:created>
  <dcterms:modified xsi:type="dcterms:W3CDTF">2021-05-13T08:12:54Z</dcterms:modified>
</cp:coreProperties>
</file>